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42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12426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2426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2426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CAC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2426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CAC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31775" y="243840"/>
            <a:ext cx="11724005" cy="6377940"/>
          </a:xfrm>
          <a:custGeom>
            <a:avLst/>
            <a:gdLst/>
            <a:ahLst/>
            <a:cxnLst/>
            <a:rect l="l" t="t" r="r" b="b"/>
            <a:pathLst>
              <a:path w="11724005" h="6377940">
                <a:moveTo>
                  <a:pt x="11724005" y="0"/>
                </a:moveTo>
                <a:lnTo>
                  <a:pt x="0" y="0"/>
                </a:lnTo>
                <a:lnTo>
                  <a:pt x="0" y="6377939"/>
                </a:lnTo>
                <a:lnTo>
                  <a:pt x="11724005" y="6377939"/>
                </a:lnTo>
                <a:lnTo>
                  <a:pt x="117240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2349" y="691972"/>
            <a:ext cx="9628505" cy="10915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12426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4348" y="3422269"/>
            <a:ext cx="9965055" cy="2966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08175" y="3020644"/>
            <a:ext cx="8366759" cy="1267460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995680" marR="5080" indent="-983615">
              <a:lnSpc>
                <a:spcPts val="4500"/>
              </a:lnSpc>
              <a:spcBef>
                <a:spcPts val="895"/>
              </a:spcBef>
            </a:pPr>
            <a:r>
              <a:rPr sz="4400" spc="-10" dirty="0">
                <a:solidFill>
                  <a:srgbClr val="FFFFFF"/>
                </a:solidFill>
              </a:rPr>
              <a:t>Итоговое</a:t>
            </a:r>
            <a:r>
              <a:rPr sz="4400" spc="-145" dirty="0">
                <a:solidFill>
                  <a:srgbClr val="FFFFFF"/>
                </a:solidFill>
              </a:rPr>
              <a:t> </a:t>
            </a:r>
            <a:r>
              <a:rPr sz="4400" spc="-25" dirty="0">
                <a:solidFill>
                  <a:srgbClr val="FFFFFF"/>
                </a:solidFill>
              </a:rPr>
              <a:t>сочинение</a:t>
            </a:r>
            <a:r>
              <a:rPr sz="4400" spc="-19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(изложение) </a:t>
            </a:r>
            <a:r>
              <a:rPr sz="4400" dirty="0">
                <a:solidFill>
                  <a:srgbClr val="FFFFFF"/>
                </a:solidFill>
              </a:rPr>
              <a:t>в</a:t>
            </a:r>
            <a:r>
              <a:rPr sz="4400" spc="-80" dirty="0">
                <a:solidFill>
                  <a:srgbClr val="FFFFFF"/>
                </a:solidFill>
              </a:rPr>
              <a:t> </a:t>
            </a:r>
            <a:r>
              <a:rPr sz="4400" spc="-20" dirty="0" smtClean="0">
                <a:solidFill>
                  <a:srgbClr val="FFFFFF"/>
                </a:solidFill>
              </a:rPr>
              <a:t>202</a:t>
            </a:r>
            <a:r>
              <a:rPr lang="ru-RU" sz="4400" spc="-20" dirty="0" smtClean="0">
                <a:solidFill>
                  <a:srgbClr val="FFFFFF"/>
                </a:solidFill>
              </a:rPr>
              <a:t>6</a:t>
            </a:r>
            <a:r>
              <a:rPr sz="4400" spc="-20" dirty="0" smtClean="0">
                <a:solidFill>
                  <a:srgbClr val="FFFFFF"/>
                </a:solidFill>
              </a:rPr>
              <a:t>-</a:t>
            </a:r>
            <a:r>
              <a:rPr sz="4400" dirty="0" smtClean="0">
                <a:solidFill>
                  <a:srgbClr val="FFFFFF"/>
                </a:solidFill>
              </a:rPr>
              <a:t>202</a:t>
            </a:r>
            <a:r>
              <a:rPr lang="ru-RU" sz="4400" dirty="0" smtClean="0">
                <a:solidFill>
                  <a:srgbClr val="FFFFFF"/>
                </a:solidFill>
              </a:rPr>
              <a:t>7</a:t>
            </a:r>
            <a:r>
              <a:rPr sz="4400" spc="-80" dirty="0" smtClean="0">
                <a:solidFill>
                  <a:srgbClr val="FFFFFF"/>
                </a:solidFill>
              </a:rPr>
              <a:t> </a:t>
            </a:r>
            <a:r>
              <a:rPr sz="4400" dirty="0">
                <a:solidFill>
                  <a:srgbClr val="FFFFFF"/>
                </a:solidFill>
              </a:rPr>
              <a:t>учебном</a:t>
            </a:r>
            <a:r>
              <a:rPr sz="4400" spc="-80" dirty="0">
                <a:solidFill>
                  <a:srgbClr val="FFFFFF"/>
                </a:solidFill>
              </a:rPr>
              <a:t> </a:t>
            </a:r>
            <a:r>
              <a:rPr sz="4400" spc="-20" dirty="0">
                <a:solidFill>
                  <a:srgbClr val="FFFFFF"/>
                </a:solidFill>
              </a:rPr>
              <a:t>году</a:t>
            </a:r>
            <a:endParaRPr sz="4400" dirty="0"/>
          </a:p>
        </p:txBody>
      </p:sp>
      <p:sp>
        <p:nvSpPr>
          <p:cNvPr id="3" name="object 3"/>
          <p:cNvSpPr/>
          <p:nvPr/>
        </p:nvSpPr>
        <p:spPr>
          <a:xfrm>
            <a:off x="228600" y="237997"/>
            <a:ext cx="11741150" cy="6396355"/>
          </a:xfrm>
          <a:custGeom>
            <a:avLst/>
            <a:gdLst/>
            <a:ahLst/>
            <a:cxnLst/>
            <a:rect l="l" t="t" r="r" b="b"/>
            <a:pathLst>
              <a:path w="11741150" h="6396355">
                <a:moveTo>
                  <a:pt x="11740883" y="6386843"/>
                </a:moveTo>
                <a:lnTo>
                  <a:pt x="11731752" y="6386843"/>
                </a:lnTo>
                <a:lnTo>
                  <a:pt x="9144" y="6386843"/>
                </a:lnTo>
                <a:lnTo>
                  <a:pt x="0" y="6386843"/>
                </a:lnTo>
                <a:lnTo>
                  <a:pt x="0" y="6395974"/>
                </a:lnTo>
                <a:lnTo>
                  <a:pt x="9144" y="6395974"/>
                </a:lnTo>
                <a:lnTo>
                  <a:pt x="11731752" y="6395974"/>
                </a:lnTo>
                <a:lnTo>
                  <a:pt x="11740883" y="6395974"/>
                </a:lnTo>
                <a:lnTo>
                  <a:pt x="11740883" y="6386843"/>
                </a:lnTo>
                <a:close/>
              </a:path>
              <a:path w="11741150" h="6396355">
                <a:moveTo>
                  <a:pt x="11740883" y="0"/>
                </a:moveTo>
                <a:lnTo>
                  <a:pt x="11731752" y="0"/>
                </a:lnTo>
                <a:lnTo>
                  <a:pt x="9144" y="0"/>
                </a:lnTo>
                <a:lnTo>
                  <a:pt x="0" y="0"/>
                </a:lnTo>
                <a:lnTo>
                  <a:pt x="0" y="9156"/>
                </a:lnTo>
                <a:lnTo>
                  <a:pt x="0" y="6386830"/>
                </a:lnTo>
                <a:lnTo>
                  <a:pt x="9144" y="6386830"/>
                </a:lnTo>
                <a:lnTo>
                  <a:pt x="9144" y="9156"/>
                </a:lnTo>
                <a:lnTo>
                  <a:pt x="11731752" y="9156"/>
                </a:lnTo>
                <a:lnTo>
                  <a:pt x="11731752" y="6386830"/>
                </a:lnTo>
                <a:lnTo>
                  <a:pt x="11740883" y="6386830"/>
                </a:lnTo>
                <a:lnTo>
                  <a:pt x="11740883" y="9156"/>
                </a:lnTo>
                <a:lnTo>
                  <a:pt x="117408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dirty="0"/>
              <a:t>Общая</a:t>
            </a:r>
            <a:r>
              <a:rPr spc="-120" dirty="0"/>
              <a:t> </a:t>
            </a:r>
            <a:r>
              <a:rPr spc="-10" dirty="0"/>
              <a:t>информация</a:t>
            </a:r>
            <a:r>
              <a:rPr spc="-140" dirty="0"/>
              <a:t> </a:t>
            </a:r>
            <a:r>
              <a:rPr dirty="0"/>
              <a:t>об</a:t>
            </a:r>
            <a:r>
              <a:rPr spc="-120" dirty="0"/>
              <a:t> </a:t>
            </a:r>
            <a:r>
              <a:rPr dirty="0"/>
              <a:t>итоговом</a:t>
            </a:r>
            <a:r>
              <a:rPr spc="-120" dirty="0"/>
              <a:t> </a:t>
            </a:r>
            <a:r>
              <a:rPr spc="-10" dirty="0"/>
              <a:t>сочинении </a:t>
            </a:r>
            <a:r>
              <a:rPr dirty="0"/>
              <a:t>(изложении)</a:t>
            </a:r>
            <a:r>
              <a:rPr spc="-45" dirty="0"/>
              <a:t> </a:t>
            </a:r>
            <a:r>
              <a:rPr dirty="0"/>
              <a:t>в</a:t>
            </a:r>
            <a:r>
              <a:rPr spc="-40" dirty="0"/>
              <a:t> </a:t>
            </a:r>
            <a:r>
              <a:rPr spc="-20" dirty="0" smtClean="0"/>
              <a:t>202</a:t>
            </a:r>
            <a:r>
              <a:rPr lang="ru-RU" spc="-20" dirty="0" smtClean="0"/>
              <a:t>6</a:t>
            </a:r>
            <a:r>
              <a:rPr spc="-20" dirty="0" smtClean="0"/>
              <a:t>-</a:t>
            </a:r>
            <a:r>
              <a:rPr dirty="0" smtClean="0"/>
              <a:t>202</a:t>
            </a:r>
            <a:r>
              <a:rPr lang="ru-RU" dirty="0" smtClean="0"/>
              <a:t>7</a:t>
            </a:r>
            <a:r>
              <a:rPr spc="-50" dirty="0" smtClean="0"/>
              <a:t> </a:t>
            </a:r>
            <a:r>
              <a:rPr dirty="0"/>
              <a:t>учебном</a:t>
            </a:r>
            <a:r>
              <a:rPr spc="-70" dirty="0"/>
              <a:t> </a:t>
            </a:r>
            <a:r>
              <a:rPr spc="-20" dirty="0"/>
              <a:t>году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8094" y="1868637"/>
            <a:ext cx="9170670" cy="4216400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Результатом</a:t>
            </a:r>
            <a:r>
              <a:rPr sz="2000" b="1" spc="-114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итогового</a:t>
            </a:r>
            <a:r>
              <a:rPr sz="20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сочинения</a:t>
            </a:r>
            <a:r>
              <a:rPr sz="2000" b="1" spc="-8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является</a:t>
            </a:r>
            <a:r>
              <a:rPr sz="20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20" dirty="0">
                <a:solidFill>
                  <a:srgbClr val="124261"/>
                </a:solidFill>
                <a:latin typeface="Corbel"/>
                <a:cs typeface="Corbel"/>
              </a:rPr>
              <a:t>«</a:t>
            </a:r>
            <a:r>
              <a:rPr sz="2000" b="1" spc="-20" dirty="0">
                <a:solidFill>
                  <a:srgbClr val="C00000"/>
                </a:solidFill>
                <a:latin typeface="Corbel"/>
                <a:cs typeface="Corbel"/>
              </a:rPr>
              <a:t>зачёт</a:t>
            </a:r>
            <a:r>
              <a:rPr sz="2000" spc="-20" dirty="0">
                <a:solidFill>
                  <a:srgbClr val="124261"/>
                </a:solidFill>
                <a:latin typeface="Corbel"/>
                <a:cs typeface="Corbel"/>
              </a:rPr>
              <a:t>»</a:t>
            </a:r>
            <a:r>
              <a:rPr sz="2000" spc="-10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(допуск</a:t>
            </a:r>
            <a:r>
              <a:rPr sz="2000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к</a:t>
            </a:r>
            <a:r>
              <a:rPr sz="2000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ГИА)</a:t>
            </a:r>
            <a:r>
              <a:rPr sz="2000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или</a:t>
            </a:r>
            <a:r>
              <a:rPr sz="20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«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незачёт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».</a:t>
            </a:r>
            <a:endParaRPr sz="2000" dirty="0">
              <a:latin typeface="Corbel"/>
              <a:cs typeface="Corbel"/>
            </a:endParaRPr>
          </a:p>
          <a:p>
            <a:pPr marL="12700" marR="109855">
              <a:lnSpc>
                <a:spcPct val="102099"/>
              </a:lnSpc>
              <a:spcBef>
                <a:spcPts val="1335"/>
              </a:spcBef>
            </a:pP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Если</a:t>
            </a:r>
            <a:r>
              <a:rPr sz="2000" spc="-8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выпускник</a:t>
            </a:r>
            <a:r>
              <a:rPr sz="20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получил</a:t>
            </a:r>
            <a:r>
              <a:rPr sz="2000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за</a:t>
            </a:r>
            <a:r>
              <a:rPr sz="2000" spc="-114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итоговое</a:t>
            </a:r>
            <a:r>
              <a:rPr sz="2000" spc="-9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сочинение</a:t>
            </a:r>
            <a:r>
              <a:rPr sz="2000" spc="-9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неудовлетворительный</a:t>
            </a:r>
            <a:r>
              <a:rPr sz="2000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результат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(«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незачёт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»),</a:t>
            </a:r>
            <a:r>
              <a:rPr sz="2000" spc="3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ему</a:t>
            </a:r>
            <a:r>
              <a:rPr sz="20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предоставляется</a:t>
            </a:r>
            <a:r>
              <a:rPr sz="20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возможность</a:t>
            </a:r>
            <a:r>
              <a:rPr sz="2000" b="1" spc="-4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его</a:t>
            </a:r>
            <a:r>
              <a:rPr sz="2000" b="1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пересдать</a:t>
            </a:r>
            <a:r>
              <a:rPr sz="2000" b="1" spc="-4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в</a:t>
            </a:r>
            <a:r>
              <a:rPr sz="2000" b="1" spc="-6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текущем</a:t>
            </a:r>
            <a:r>
              <a:rPr sz="20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году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.</a:t>
            </a:r>
            <a:endParaRPr sz="2000" dirty="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Дата</a:t>
            </a:r>
            <a:r>
              <a:rPr sz="20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написания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:</a:t>
            </a:r>
            <a:r>
              <a:rPr sz="2000" spc="-7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spc="-10" dirty="0" smtClean="0">
                <a:solidFill>
                  <a:srgbClr val="124261"/>
                </a:solidFill>
                <a:latin typeface="Corbel"/>
                <a:cs typeface="Corbel"/>
              </a:rPr>
              <a:t>0</a:t>
            </a:r>
            <a:r>
              <a:rPr lang="ru-RU" sz="2000" b="1" spc="-10" dirty="0" smtClean="0">
                <a:solidFill>
                  <a:srgbClr val="124261"/>
                </a:solidFill>
                <a:latin typeface="Corbel"/>
                <a:cs typeface="Corbel"/>
              </a:rPr>
              <a:t>2</a:t>
            </a:r>
            <a:r>
              <a:rPr sz="2000" b="1" spc="-10" dirty="0" smtClean="0">
                <a:solidFill>
                  <a:srgbClr val="124261"/>
                </a:solidFill>
                <a:latin typeface="Corbel"/>
                <a:cs typeface="Corbel"/>
              </a:rPr>
              <a:t>.12.202</a:t>
            </a:r>
            <a:r>
              <a:rPr lang="ru-RU" sz="2000" b="1" spc="-10" dirty="0" smtClean="0">
                <a:solidFill>
                  <a:srgbClr val="124261"/>
                </a:solidFill>
                <a:latin typeface="Corbel"/>
                <a:cs typeface="Corbel"/>
              </a:rPr>
              <a:t>6</a:t>
            </a:r>
            <a:r>
              <a:rPr sz="2000" spc="-25" dirty="0" smtClean="0">
                <a:solidFill>
                  <a:srgbClr val="124261"/>
                </a:solidFill>
                <a:latin typeface="Corbel"/>
                <a:cs typeface="Corbel"/>
              </a:rPr>
              <a:t>г</a:t>
            </a:r>
            <a:r>
              <a:rPr sz="2000" spc="-25" dirty="0">
                <a:solidFill>
                  <a:srgbClr val="124261"/>
                </a:solidFill>
                <a:latin typeface="Corbel"/>
                <a:cs typeface="Corbel"/>
              </a:rPr>
              <a:t>.</a:t>
            </a:r>
            <a:endParaRPr sz="2000" dirty="0">
              <a:latin typeface="Corbel"/>
              <a:cs typeface="Corbel"/>
            </a:endParaRPr>
          </a:p>
          <a:p>
            <a:pPr marL="12700" marR="4371975">
              <a:lnSpc>
                <a:spcPct val="102000"/>
              </a:lnSpc>
              <a:spcBef>
                <a:spcPts val="5"/>
              </a:spcBef>
            </a:pP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Время</a:t>
            </a:r>
            <a:r>
              <a:rPr sz="2000" b="1" spc="-6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написания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: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124261"/>
                </a:solidFill>
                <a:latin typeface="Corbel"/>
                <a:cs typeface="Corbel"/>
              </a:rPr>
              <a:t>3ч.</a:t>
            </a:r>
            <a:r>
              <a:rPr sz="2000" b="1" spc="-1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124261"/>
                </a:solidFill>
                <a:latin typeface="Corbel"/>
                <a:cs typeface="Corbel"/>
              </a:rPr>
              <a:t>55</a:t>
            </a:r>
            <a:r>
              <a:rPr sz="2000" b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124261"/>
                </a:solidFill>
                <a:latin typeface="Corbel"/>
                <a:cs typeface="Corbel"/>
              </a:rPr>
              <a:t>мин.</a:t>
            </a:r>
            <a:r>
              <a:rPr sz="2000" b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(235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 мин.)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Начало</a:t>
            </a:r>
            <a:r>
              <a:rPr sz="20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–</a:t>
            </a:r>
            <a:r>
              <a:rPr sz="2000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2000" b="1" spc="-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124261"/>
                </a:solidFill>
                <a:latin typeface="Corbel"/>
                <a:cs typeface="Corbel"/>
              </a:rPr>
              <a:t>10:00</a:t>
            </a:r>
            <a:r>
              <a:rPr sz="2000" b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124261"/>
                </a:solidFill>
                <a:latin typeface="Corbel"/>
                <a:cs typeface="Corbel"/>
              </a:rPr>
              <a:t>час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.</a:t>
            </a:r>
            <a:r>
              <a:rPr sz="20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по</a:t>
            </a:r>
            <a:r>
              <a:rPr sz="2000" spc="-8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местному</a:t>
            </a:r>
            <a:r>
              <a:rPr sz="20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времени.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Проводится</a:t>
            </a:r>
            <a:r>
              <a:rPr sz="20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20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своей</a:t>
            </a:r>
            <a:r>
              <a:rPr sz="20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школе.</a:t>
            </a:r>
            <a:endParaRPr sz="2000" dirty="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Явка</a:t>
            </a:r>
            <a:r>
              <a:rPr sz="2000" spc="-7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20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пункт</a:t>
            </a:r>
            <a:r>
              <a:rPr sz="20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проведения</a:t>
            </a:r>
            <a:r>
              <a:rPr sz="2000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сочинения</a:t>
            </a:r>
            <a:r>
              <a:rPr sz="2000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–</a:t>
            </a:r>
            <a:r>
              <a:rPr sz="2000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124261"/>
                </a:solidFill>
                <a:latin typeface="Corbel"/>
                <a:cs typeface="Corbel"/>
              </a:rPr>
              <a:t>с</a:t>
            </a:r>
            <a:r>
              <a:rPr sz="2000" b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124261"/>
                </a:solidFill>
                <a:latin typeface="Corbel"/>
                <a:cs typeface="Corbel"/>
              </a:rPr>
              <a:t>09:00</a:t>
            </a:r>
            <a:r>
              <a:rPr sz="2000" b="1" spc="-20" dirty="0">
                <a:solidFill>
                  <a:srgbClr val="124261"/>
                </a:solidFill>
                <a:latin typeface="Corbel"/>
                <a:cs typeface="Corbel"/>
              </a:rPr>
              <a:t> час</a:t>
            </a:r>
            <a:r>
              <a:rPr sz="2000" spc="-20" dirty="0">
                <a:solidFill>
                  <a:srgbClr val="124261"/>
                </a:solidFill>
                <a:latin typeface="Corbel"/>
                <a:cs typeface="Corbel"/>
              </a:rPr>
              <a:t>.</a:t>
            </a:r>
            <a:endParaRPr sz="2000" dirty="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Если</a:t>
            </a:r>
            <a:r>
              <a:rPr sz="20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участник</a:t>
            </a:r>
            <a:r>
              <a:rPr sz="2000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опоздал,</a:t>
            </a:r>
            <a:r>
              <a:rPr sz="2000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то</a:t>
            </a:r>
            <a:r>
              <a:rPr sz="20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он</a:t>
            </a:r>
            <a:r>
              <a:rPr sz="2000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допускается</a:t>
            </a:r>
            <a:r>
              <a:rPr sz="2000" spc="-10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до</a:t>
            </a:r>
            <a:r>
              <a:rPr sz="20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ИС,</a:t>
            </a:r>
            <a:r>
              <a:rPr sz="20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но</a:t>
            </a:r>
            <a:r>
              <a:rPr sz="20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время</a:t>
            </a:r>
            <a:r>
              <a:rPr sz="2000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124261"/>
                </a:solidFill>
                <a:latin typeface="Corbel"/>
                <a:cs typeface="Corbel"/>
              </a:rPr>
              <a:t>не</a:t>
            </a:r>
            <a:r>
              <a:rPr sz="2000" b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124261"/>
                </a:solidFill>
                <a:latin typeface="Corbel"/>
                <a:cs typeface="Corbel"/>
              </a:rPr>
              <a:t>продлевается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.</a:t>
            </a:r>
            <a:endParaRPr sz="2000" dirty="0">
              <a:latin typeface="Corbel"/>
              <a:cs typeface="Corbel"/>
            </a:endParaRPr>
          </a:p>
          <a:p>
            <a:pPr marL="1256030">
              <a:lnSpc>
                <a:spcPct val="100000"/>
              </a:lnSpc>
              <a:spcBef>
                <a:spcPts val="1135"/>
              </a:spcBef>
            </a:pP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С</a:t>
            </a:r>
            <a:r>
              <a:rPr sz="2000" b="1" spc="-9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собой</a:t>
            </a:r>
            <a:r>
              <a:rPr sz="2000" b="1" spc="-7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20" dirty="0">
                <a:solidFill>
                  <a:srgbClr val="C00000"/>
                </a:solidFill>
                <a:latin typeface="Corbel"/>
                <a:cs typeface="Corbel"/>
              </a:rPr>
              <a:t>взять:</a:t>
            </a:r>
            <a:r>
              <a:rPr sz="2000" b="1" spc="-8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паспорт,</a:t>
            </a:r>
            <a:r>
              <a:rPr sz="20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orbel"/>
                <a:cs typeface="Corbel"/>
              </a:rPr>
              <a:t>черные</a:t>
            </a:r>
            <a:r>
              <a:rPr sz="2000" b="1" u="sng" spc="-4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orbel"/>
                <a:cs typeface="Corbel"/>
              </a:rPr>
              <a:t> </a:t>
            </a:r>
            <a:r>
              <a:rPr sz="20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orbel"/>
                <a:cs typeface="Corbel"/>
              </a:rPr>
              <a:t>гелевые</a:t>
            </a:r>
            <a:r>
              <a:rPr sz="2000" b="1" u="sng" spc="-4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orbel"/>
                <a:cs typeface="Corbel"/>
              </a:rPr>
              <a:t> </a:t>
            </a:r>
            <a:r>
              <a:rPr sz="2000" b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orbel"/>
                <a:cs typeface="Corbel"/>
              </a:rPr>
              <a:t>ручки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!!!</a:t>
            </a:r>
            <a:endParaRPr sz="2000" dirty="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Возможность</a:t>
            </a:r>
            <a:r>
              <a:rPr sz="2000" b="1" spc="-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пересдачи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:</a:t>
            </a:r>
            <a:r>
              <a:rPr sz="2000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lang="ru-RU" sz="2000" dirty="0" smtClean="0">
                <a:solidFill>
                  <a:srgbClr val="124261"/>
                </a:solidFill>
                <a:latin typeface="Corbel"/>
                <a:cs typeface="Corbel"/>
              </a:rPr>
              <a:t>3</a:t>
            </a:r>
            <a:r>
              <a:rPr sz="2000" spc="-55" dirty="0" smtClean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февраля,</a:t>
            </a:r>
            <a:r>
              <a:rPr sz="20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lang="ru-RU" sz="2000" dirty="0" smtClean="0">
                <a:solidFill>
                  <a:srgbClr val="124261"/>
                </a:solidFill>
                <a:latin typeface="Corbel"/>
                <a:cs typeface="Corbel"/>
              </a:rPr>
              <a:t>14</a:t>
            </a:r>
            <a:r>
              <a:rPr sz="2000" spc="-20" dirty="0" smtClean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20" dirty="0" err="1">
                <a:solidFill>
                  <a:srgbClr val="124261"/>
                </a:solidFill>
                <a:latin typeface="Corbel"/>
                <a:cs typeface="Corbel"/>
              </a:rPr>
              <a:t>апреля</a:t>
            </a:r>
            <a:r>
              <a:rPr sz="20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 smtClean="0">
                <a:solidFill>
                  <a:srgbClr val="124261"/>
                </a:solidFill>
                <a:latin typeface="Corbel"/>
                <a:cs typeface="Corbel"/>
              </a:rPr>
              <a:t>202</a:t>
            </a:r>
            <a:r>
              <a:rPr lang="ru-RU" sz="2000" dirty="0" smtClean="0">
                <a:solidFill>
                  <a:srgbClr val="124261"/>
                </a:solidFill>
                <a:latin typeface="Corbel"/>
                <a:cs typeface="Corbel"/>
              </a:rPr>
              <a:t>7</a:t>
            </a:r>
            <a:r>
              <a:rPr sz="2000" spc="-30" dirty="0" smtClean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25" dirty="0">
                <a:solidFill>
                  <a:srgbClr val="124261"/>
                </a:solidFill>
                <a:latin typeface="Corbel"/>
                <a:cs typeface="Corbel"/>
              </a:rPr>
              <a:t>г.</a:t>
            </a:r>
            <a:endParaRPr sz="200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dirty="0"/>
              <a:t>Общая</a:t>
            </a:r>
            <a:r>
              <a:rPr spc="-120" dirty="0"/>
              <a:t> </a:t>
            </a:r>
            <a:r>
              <a:rPr spc="-10" dirty="0"/>
              <a:t>информация</a:t>
            </a:r>
            <a:r>
              <a:rPr spc="-140" dirty="0"/>
              <a:t> </a:t>
            </a:r>
            <a:r>
              <a:rPr dirty="0"/>
              <a:t>об</a:t>
            </a:r>
            <a:r>
              <a:rPr spc="-120" dirty="0"/>
              <a:t> </a:t>
            </a:r>
            <a:r>
              <a:rPr dirty="0"/>
              <a:t>итоговом</a:t>
            </a:r>
            <a:r>
              <a:rPr spc="-120" dirty="0"/>
              <a:t> </a:t>
            </a:r>
            <a:r>
              <a:rPr spc="-10" dirty="0"/>
              <a:t>сочинении </a:t>
            </a:r>
            <a:r>
              <a:rPr dirty="0"/>
              <a:t>(изложении)</a:t>
            </a:r>
            <a:r>
              <a:rPr spc="-45" dirty="0"/>
              <a:t> </a:t>
            </a:r>
            <a:r>
              <a:rPr dirty="0"/>
              <a:t>в</a:t>
            </a:r>
            <a:r>
              <a:rPr spc="-40" dirty="0"/>
              <a:t> </a:t>
            </a:r>
            <a:r>
              <a:rPr spc="-20" dirty="0" smtClean="0"/>
              <a:t>202</a:t>
            </a:r>
            <a:r>
              <a:rPr lang="ru-RU" spc="-20" dirty="0" smtClean="0"/>
              <a:t>6</a:t>
            </a:r>
            <a:r>
              <a:rPr spc="-20" dirty="0" smtClean="0"/>
              <a:t>-</a:t>
            </a:r>
            <a:r>
              <a:rPr dirty="0" smtClean="0"/>
              <a:t>202</a:t>
            </a:r>
            <a:r>
              <a:rPr lang="ru-RU" dirty="0" smtClean="0"/>
              <a:t>7</a:t>
            </a:r>
            <a:r>
              <a:rPr spc="-50" dirty="0" smtClean="0"/>
              <a:t> </a:t>
            </a:r>
            <a:r>
              <a:rPr dirty="0"/>
              <a:t>учебном</a:t>
            </a:r>
            <a:r>
              <a:rPr spc="-70" dirty="0"/>
              <a:t> </a:t>
            </a:r>
            <a:r>
              <a:rPr spc="-20" dirty="0"/>
              <a:t>году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8094" y="2041347"/>
            <a:ext cx="7672705" cy="3316604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3151505">
              <a:lnSpc>
                <a:spcPts val="2380"/>
              </a:lnSpc>
              <a:spcBef>
                <a:spcPts val="395"/>
              </a:spcBef>
            </a:pPr>
            <a:r>
              <a:rPr sz="2200" b="1" spc="-10" dirty="0">
                <a:solidFill>
                  <a:srgbClr val="C00000"/>
                </a:solidFill>
                <a:latin typeface="Corbel"/>
                <a:cs typeface="Corbel"/>
              </a:rPr>
              <a:t>Повторно</a:t>
            </a:r>
            <a:r>
              <a:rPr sz="2200" b="1" spc="-2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spc="-20" dirty="0">
                <a:solidFill>
                  <a:srgbClr val="C00000"/>
                </a:solidFill>
                <a:latin typeface="Corbel"/>
                <a:cs typeface="Corbel"/>
              </a:rPr>
              <a:t>допускаются</a:t>
            </a:r>
            <a:r>
              <a:rPr sz="22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spc="-20" dirty="0">
                <a:solidFill>
                  <a:srgbClr val="C00000"/>
                </a:solidFill>
                <a:latin typeface="Corbel"/>
                <a:cs typeface="Corbel"/>
              </a:rPr>
              <a:t>к</a:t>
            </a:r>
            <a:r>
              <a:rPr sz="2200" b="1" spc="-6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C00000"/>
                </a:solidFill>
                <a:latin typeface="Corbel"/>
                <a:cs typeface="Corbel"/>
              </a:rPr>
              <a:t>написанию </a:t>
            </a:r>
            <a:r>
              <a:rPr sz="2200" b="1" dirty="0">
                <a:solidFill>
                  <a:srgbClr val="C00000"/>
                </a:solidFill>
                <a:latin typeface="Corbel"/>
                <a:cs typeface="Corbel"/>
              </a:rPr>
              <a:t>итогового</a:t>
            </a:r>
            <a:r>
              <a:rPr sz="22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orbel"/>
                <a:cs typeface="Corbel"/>
              </a:rPr>
              <a:t>сочинения</a:t>
            </a:r>
            <a:r>
              <a:rPr sz="22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C00000"/>
                </a:solidFill>
                <a:latin typeface="Corbel"/>
                <a:cs typeface="Corbel"/>
              </a:rPr>
              <a:t>(изложения):</a:t>
            </a:r>
            <a:endParaRPr sz="2200" dirty="0">
              <a:latin typeface="Corbel"/>
              <a:cs typeface="Corbel"/>
            </a:endParaRPr>
          </a:p>
          <a:p>
            <a:pPr marL="12700" marR="1266825" indent="144780">
              <a:lnSpc>
                <a:spcPts val="2520"/>
              </a:lnSpc>
              <a:spcBef>
                <a:spcPts val="1180"/>
              </a:spcBef>
              <a:buChar char="-"/>
              <a:tabLst>
                <a:tab pos="157480" algn="l"/>
              </a:tabLst>
            </a:pPr>
            <a:r>
              <a:rPr sz="2200" b="1" spc="-10" dirty="0">
                <a:solidFill>
                  <a:srgbClr val="124261"/>
                </a:solidFill>
                <a:latin typeface="Corbel"/>
                <a:cs typeface="Corbel"/>
              </a:rPr>
              <a:t>Получившие</a:t>
            </a:r>
            <a:r>
              <a:rPr sz="2200" b="1" spc="-9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по</a:t>
            </a:r>
            <a:r>
              <a:rPr sz="22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20" dirty="0">
                <a:solidFill>
                  <a:srgbClr val="124261"/>
                </a:solidFill>
                <a:latin typeface="Corbel"/>
                <a:cs typeface="Corbel"/>
              </a:rPr>
              <a:t>итоговому</a:t>
            </a:r>
            <a:r>
              <a:rPr sz="2200" spc="-9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20" dirty="0">
                <a:solidFill>
                  <a:srgbClr val="124261"/>
                </a:solidFill>
                <a:latin typeface="Corbel"/>
                <a:cs typeface="Corbel"/>
              </a:rPr>
              <a:t>сочинению</a:t>
            </a:r>
            <a:r>
              <a:rPr sz="2200" spc="-7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(изложению) </a:t>
            </a:r>
            <a:r>
              <a:rPr sz="2200" spc="-40" dirty="0">
                <a:solidFill>
                  <a:srgbClr val="124261"/>
                </a:solidFill>
                <a:latin typeface="Corbel"/>
                <a:cs typeface="Corbel"/>
              </a:rPr>
              <a:t>неудовлетворительный</a:t>
            </a:r>
            <a:r>
              <a:rPr sz="2200" spc="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30" dirty="0">
                <a:solidFill>
                  <a:srgbClr val="124261"/>
                </a:solidFill>
                <a:latin typeface="Corbel"/>
                <a:cs typeface="Corbel"/>
              </a:rPr>
              <a:t>результат</a:t>
            </a:r>
            <a:r>
              <a:rPr sz="2200" spc="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(«</a:t>
            </a:r>
            <a:r>
              <a:rPr sz="2200" b="1" spc="-10" dirty="0">
                <a:solidFill>
                  <a:srgbClr val="124261"/>
                </a:solidFill>
                <a:latin typeface="Corbel"/>
                <a:cs typeface="Corbel"/>
              </a:rPr>
              <a:t>незачет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»);</a:t>
            </a:r>
            <a:endParaRPr sz="2200" dirty="0">
              <a:latin typeface="Corbel"/>
              <a:cs typeface="Corbel"/>
            </a:endParaRPr>
          </a:p>
          <a:p>
            <a:pPr marL="12700" marR="5080" indent="140335">
              <a:lnSpc>
                <a:spcPts val="2340"/>
              </a:lnSpc>
              <a:spcBef>
                <a:spcPts val="1370"/>
              </a:spcBef>
              <a:buChar char="-"/>
              <a:tabLst>
                <a:tab pos="153035" algn="l"/>
              </a:tabLst>
            </a:pPr>
            <a:r>
              <a:rPr sz="2200" b="1" spc="-10" dirty="0">
                <a:solidFill>
                  <a:srgbClr val="124261"/>
                </a:solidFill>
                <a:latin typeface="Corbel"/>
                <a:cs typeface="Corbel"/>
              </a:rPr>
              <a:t>Удаленные</a:t>
            </a:r>
            <a:r>
              <a:rPr sz="2200" b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с</a:t>
            </a:r>
            <a:r>
              <a:rPr sz="2200" spc="-9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итогового</a:t>
            </a:r>
            <a:r>
              <a:rPr sz="2200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20" dirty="0">
                <a:solidFill>
                  <a:srgbClr val="124261"/>
                </a:solidFill>
                <a:latin typeface="Corbel"/>
                <a:cs typeface="Corbel"/>
              </a:rPr>
              <a:t>сочинения</a:t>
            </a:r>
            <a:r>
              <a:rPr sz="22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(изложения)</a:t>
            </a:r>
            <a:r>
              <a:rPr sz="2200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124261"/>
                </a:solidFill>
                <a:latin typeface="Corbel"/>
                <a:cs typeface="Corbel"/>
              </a:rPr>
              <a:t>за</a:t>
            </a:r>
            <a:r>
              <a:rPr sz="2200" b="1" spc="-9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124261"/>
                </a:solidFill>
                <a:latin typeface="Corbel"/>
                <a:cs typeface="Corbel"/>
              </a:rPr>
              <a:t>нарушение </a:t>
            </a:r>
            <a:r>
              <a:rPr sz="2200" b="1" dirty="0">
                <a:solidFill>
                  <a:srgbClr val="124261"/>
                </a:solidFill>
                <a:latin typeface="Corbel"/>
                <a:cs typeface="Corbel"/>
              </a:rPr>
              <a:t>требований</a:t>
            </a:r>
            <a:r>
              <a:rPr sz="2200" b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124261"/>
                </a:solidFill>
                <a:latin typeface="Corbel"/>
                <a:cs typeface="Corbel"/>
              </a:rPr>
              <a:t>порядка</a:t>
            </a:r>
            <a:r>
              <a:rPr sz="2200" b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проведения</a:t>
            </a:r>
            <a:r>
              <a:rPr sz="2200" spc="-7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ГИА-</a:t>
            </a:r>
            <a:r>
              <a:rPr sz="2200" spc="-25" dirty="0">
                <a:solidFill>
                  <a:srgbClr val="124261"/>
                </a:solidFill>
                <a:latin typeface="Corbel"/>
                <a:cs typeface="Corbel"/>
              </a:rPr>
              <a:t>11;</a:t>
            </a:r>
            <a:endParaRPr sz="2200" dirty="0">
              <a:latin typeface="Corbel"/>
              <a:cs typeface="Corbel"/>
            </a:endParaRPr>
          </a:p>
          <a:p>
            <a:pPr marL="12700" marR="497840" indent="144780">
              <a:lnSpc>
                <a:spcPct val="92800"/>
              </a:lnSpc>
              <a:spcBef>
                <a:spcPts val="1235"/>
              </a:spcBef>
              <a:buClr>
                <a:srgbClr val="124261"/>
              </a:buClr>
              <a:buFont typeface="Corbel"/>
              <a:buChar char="-"/>
              <a:tabLst>
                <a:tab pos="157480" algn="l"/>
              </a:tabLst>
            </a:pPr>
            <a:r>
              <a:rPr sz="2200" b="1" spc="-10" dirty="0">
                <a:solidFill>
                  <a:srgbClr val="124261"/>
                </a:solidFill>
                <a:latin typeface="Corbel"/>
                <a:cs typeface="Corbel"/>
              </a:rPr>
              <a:t>Не</a:t>
            </a:r>
            <a:r>
              <a:rPr sz="2200" b="1" spc="-11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124261"/>
                </a:solidFill>
                <a:latin typeface="Corbel"/>
                <a:cs typeface="Corbel"/>
              </a:rPr>
              <a:t>явившиеся</a:t>
            </a:r>
            <a:r>
              <a:rPr sz="2200" b="1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124261"/>
                </a:solidFill>
                <a:latin typeface="Corbel"/>
                <a:cs typeface="Corbel"/>
              </a:rPr>
              <a:t>или</a:t>
            </a:r>
            <a:r>
              <a:rPr sz="2200" b="1" spc="-10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124261"/>
                </a:solidFill>
                <a:latin typeface="Corbel"/>
                <a:cs typeface="Corbel"/>
              </a:rPr>
              <a:t>не</a:t>
            </a:r>
            <a:r>
              <a:rPr sz="2200" b="1" spc="-10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124261"/>
                </a:solidFill>
                <a:latin typeface="Corbel"/>
                <a:cs typeface="Corbel"/>
              </a:rPr>
              <a:t>завершившие</a:t>
            </a:r>
            <a:r>
              <a:rPr sz="2200" b="1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124261"/>
                </a:solidFill>
                <a:latin typeface="Corbel"/>
                <a:cs typeface="Corbel"/>
              </a:rPr>
              <a:t>написание</a:t>
            </a:r>
            <a:r>
              <a:rPr sz="2200" b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итогового </a:t>
            </a:r>
            <a:r>
              <a:rPr sz="2200" spc="-20" dirty="0">
                <a:solidFill>
                  <a:srgbClr val="124261"/>
                </a:solidFill>
                <a:latin typeface="Corbel"/>
                <a:cs typeface="Corbel"/>
              </a:rPr>
              <a:t>сочинения</a:t>
            </a:r>
            <a:r>
              <a:rPr sz="22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(изложения)</a:t>
            </a:r>
            <a:r>
              <a:rPr sz="22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124261"/>
                </a:solidFill>
                <a:latin typeface="Corbel"/>
                <a:cs typeface="Corbel"/>
              </a:rPr>
              <a:t>по</a:t>
            </a:r>
            <a:r>
              <a:rPr sz="2200" b="1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spc="-20" dirty="0">
                <a:solidFill>
                  <a:srgbClr val="124261"/>
                </a:solidFill>
                <a:latin typeface="Corbel"/>
                <a:cs typeface="Corbel"/>
              </a:rPr>
              <a:t>уважительным</a:t>
            </a:r>
            <a:r>
              <a:rPr sz="2200" b="1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124261"/>
                </a:solidFill>
                <a:latin typeface="Corbel"/>
                <a:cs typeface="Corbel"/>
              </a:rPr>
              <a:t>причинам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, </a:t>
            </a:r>
            <a:r>
              <a:rPr sz="2200" spc="-35" dirty="0">
                <a:solidFill>
                  <a:srgbClr val="124261"/>
                </a:solidFill>
                <a:latin typeface="Corbel"/>
                <a:cs typeface="Corbel"/>
              </a:rPr>
              <a:t>подтвержденным</a:t>
            </a:r>
            <a:r>
              <a:rPr sz="2200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документально.</a:t>
            </a:r>
            <a:endParaRPr sz="220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dirty="0"/>
              <a:t>Общая</a:t>
            </a:r>
            <a:r>
              <a:rPr spc="-120" dirty="0"/>
              <a:t> </a:t>
            </a:r>
            <a:r>
              <a:rPr spc="-10" dirty="0"/>
              <a:t>информация</a:t>
            </a:r>
            <a:r>
              <a:rPr spc="-140" dirty="0"/>
              <a:t> </a:t>
            </a:r>
            <a:r>
              <a:rPr dirty="0"/>
              <a:t>об</a:t>
            </a:r>
            <a:r>
              <a:rPr spc="-120" dirty="0"/>
              <a:t> </a:t>
            </a:r>
            <a:r>
              <a:rPr dirty="0"/>
              <a:t>итоговом</a:t>
            </a:r>
            <a:r>
              <a:rPr spc="-120" dirty="0"/>
              <a:t> </a:t>
            </a:r>
            <a:r>
              <a:rPr spc="-10" dirty="0"/>
              <a:t>сочинении </a:t>
            </a:r>
            <a:r>
              <a:rPr dirty="0"/>
              <a:t>(изложении)</a:t>
            </a:r>
            <a:r>
              <a:rPr spc="-45" dirty="0"/>
              <a:t> </a:t>
            </a:r>
            <a:r>
              <a:rPr dirty="0"/>
              <a:t>в</a:t>
            </a:r>
            <a:r>
              <a:rPr spc="-40" dirty="0"/>
              <a:t> </a:t>
            </a:r>
            <a:r>
              <a:rPr spc="-20" dirty="0" smtClean="0"/>
              <a:t>202</a:t>
            </a:r>
            <a:r>
              <a:rPr lang="ru-RU" spc="-20" dirty="0" smtClean="0"/>
              <a:t>6</a:t>
            </a:r>
            <a:r>
              <a:rPr spc="-20" dirty="0" smtClean="0"/>
              <a:t>-</a:t>
            </a:r>
            <a:r>
              <a:rPr dirty="0" smtClean="0"/>
              <a:t>202</a:t>
            </a:r>
            <a:r>
              <a:rPr lang="ru-RU" dirty="0" smtClean="0"/>
              <a:t>7</a:t>
            </a:r>
            <a:r>
              <a:rPr spc="-50" dirty="0" smtClean="0"/>
              <a:t> </a:t>
            </a:r>
            <a:r>
              <a:rPr dirty="0"/>
              <a:t>учебном</a:t>
            </a:r>
            <a:r>
              <a:rPr spc="-70" dirty="0"/>
              <a:t> </a:t>
            </a:r>
            <a:r>
              <a:rPr spc="-20" dirty="0"/>
              <a:t>году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8094" y="2041347"/>
            <a:ext cx="9376410" cy="360934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2235200">
              <a:lnSpc>
                <a:spcPts val="2380"/>
              </a:lnSpc>
              <a:spcBef>
                <a:spcPts val="395"/>
              </a:spcBef>
            </a:pPr>
            <a:r>
              <a:rPr sz="2200" b="1" spc="-10" dirty="0">
                <a:solidFill>
                  <a:srgbClr val="C00000"/>
                </a:solidFill>
                <a:latin typeface="Corbel"/>
                <a:cs typeface="Corbel"/>
              </a:rPr>
              <a:t>Заявление</a:t>
            </a:r>
            <a:r>
              <a:rPr sz="2200" b="1" spc="-8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orbel"/>
                <a:cs typeface="Corbel"/>
              </a:rPr>
              <a:t>на</a:t>
            </a:r>
            <a:r>
              <a:rPr sz="2200" b="1" spc="-9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C00000"/>
                </a:solidFill>
                <a:latin typeface="Corbel"/>
                <a:cs typeface="Corbel"/>
              </a:rPr>
              <a:t>участие</a:t>
            </a:r>
            <a:r>
              <a:rPr sz="2200" b="1" spc="-8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orbel"/>
                <a:cs typeface="Corbel"/>
              </a:rPr>
              <a:t>в</a:t>
            </a:r>
            <a:r>
              <a:rPr sz="2200" b="1" spc="-7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orbel"/>
                <a:cs typeface="Corbel"/>
              </a:rPr>
              <a:t>итоговом</a:t>
            </a:r>
            <a:r>
              <a:rPr sz="22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C00000"/>
                </a:solidFill>
                <a:latin typeface="Corbel"/>
                <a:cs typeface="Corbel"/>
              </a:rPr>
              <a:t>сочинении</a:t>
            </a:r>
            <a:r>
              <a:rPr sz="2200" b="1" spc="-8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C00000"/>
                </a:solidFill>
                <a:latin typeface="Corbel"/>
                <a:cs typeface="Corbel"/>
              </a:rPr>
              <a:t>необходимо </a:t>
            </a:r>
            <a:r>
              <a:rPr sz="2200" b="1" dirty="0">
                <a:solidFill>
                  <a:srgbClr val="C00000"/>
                </a:solidFill>
                <a:latin typeface="Corbel"/>
                <a:cs typeface="Corbel"/>
              </a:rPr>
              <a:t>подать</a:t>
            </a:r>
            <a:r>
              <a:rPr sz="2200" b="1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dirty="0" err="1">
                <a:solidFill>
                  <a:srgbClr val="C00000"/>
                </a:solidFill>
                <a:latin typeface="Corbel"/>
                <a:cs typeface="Corbel"/>
              </a:rPr>
              <a:t>до</a:t>
            </a:r>
            <a:r>
              <a:rPr sz="2200" b="1" spc="-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lang="ru-RU" sz="2200" b="1" dirty="0" smtClean="0">
                <a:solidFill>
                  <a:srgbClr val="C00000"/>
                </a:solidFill>
                <a:latin typeface="Corbel"/>
                <a:cs typeface="Corbel"/>
              </a:rPr>
              <a:t>18</a:t>
            </a:r>
            <a:r>
              <a:rPr sz="2200" b="1" spc="-30" dirty="0" smtClean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orbel"/>
                <a:cs typeface="Corbel"/>
              </a:rPr>
              <a:t>ноября в</a:t>
            </a:r>
            <a:r>
              <a:rPr sz="22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C00000"/>
                </a:solidFill>
                <a:latin typeface="Corbel"/>
                <a:cs typeface="Corbel"/>
              </a:rPr>
              <a:t>школе.</a:t>
            </a:r>
            <a:endParaRPr sz="2200" dirty="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2300"/>
              </a:spcBef>
            </a:pPr>
            <a:endParaRPr sz="2200" dirty="0">
              <a:latin typeface="Corbel"/>
              <a:cs typeface="Corbel"/>
            </a:endParaRPr>
          </a:p>
          <a:p>
            <a:pPr marL="12700" marR="118745">
              <a:lnSpc>
                <a:spcPts val="2490"/>
              </a:lnSpc>
            </a:pP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Для</a:t>
            </a:r>
            <a:r>
              <a:rPr sz="2200" spc="-1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spc="-20" dirty="0">
                <a:solidFill>
                  <a:srgbClr val="124261"/>
                </a:solidFill>
                <a:latin typeface="Corbel"/>
                <a:cs typeface="Corbel"/>
              </a:rPr>
              <a:t>участников</a:t>
            </a:r>
            <a:r>
              <a:rPr sz="2200" b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124261"/>
                </a:solidFill>
                <a:latin typeface="Corbel"/>
                <a:cs typeface="Corbel"/>
              </a:rPr>
              <a:t>с</a:t>
            </a:r>
            <a:r>
              <a:rPr sz="2200" b="1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spc="-20" dirty="0">
                <a:solidFill>
                  <a:srgbClr val="124261"/>
                </a:solidFill>
                <a:latin typeface="Corbel"/>
                <a:cs typeface="Corbel"/>
              </a:rPr>
              <a:t>ОВЗ</a:t>
            </a:r>
            <a:r>
              <a:rPr sz="2200" b="1" spc="-7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при</a:t>
            </a:r>
            <a:r>
              <a:rPr sz="2200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подаче</a:t>
            </a:r>
            <a:r>
              <a:rPr sz="2200" spc="-7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30" dirty="0">
                <a:solidFill>
                  <a:srgbClr val="124261"/>
                </a:solidFill>
                <a:latin typeface="Corbel"/>
                <a:cs typeface="Corbel"/>
              </a:rPr>
              <a:t>заявления</a:t>
            </a:r>
            <a:r>
              <a:rPr sz="2200" spc="-8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необходимо</a:t>
            </a:r>
            <a:r>
              <a:rPr sz="2200" spc="-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20" dirty="0">
                <a:solidFill>
                  <a:srgbClr val="124261"/>
                </a:solidFill>
                <a:latin typeface="Corbel"/>
                <a:cs typeface="Corbel"/>
              </a:rPr>
              <a:t>предъявить</a:t>
            </a:r>
            <a:r>
              <a:rPr sz="2200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копию </a:t>
            </a:r>
            <a:r>
              <a:rPr sz="2200" b="1" spc="-10" dirty="0">
                <a:solidFill>
                  <a:srgbClr val="C00000"/>
                </a:solidFill>
                <a:latin typeface="Corbel"/>
                <a:cs typeface="Corbel"/>
              </a:rPr>
              <a:t>рекомендаций</a:t>
            </a:r>
            <a:r>
              <a:rPr sz="2200" b="1" spc="-6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orbel"/>
                <a:cs typeface="Corbel"/>
              </a:rPr>
              <a:t>ПМПК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,</a:t>
            </a:r>
            <a:r>
              <a:rPr sz="2200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для</a:t>
            </a:r>
            <a:r>
              <a:rPr sz="2200" spc="-10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124261"/>
                </a:solidFill>
                <a:latin typeface="Corbel"/>
                <a:cs typeface="Corbel"/>
              </a:rPr>
              <a:t>детей-</a:t>
            </a:r>
            <a:r>
              <a:rPr sz="2200" b="1" spc="-10" dirty="0">
                <a:solidFill>
                  <a:srgbClr val="124261"/>
                </a:solidFill>
                <a:latin typeface="Corbel"/>
                <a:cs typeface="Corbel"/>
              </a:rPr>
              <a:t>инвалидов</a:t>
            </a:r>
            <a:r>
              <a:rPr sz="2200" b="1" spc="-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124261"/>
                </a:solidFill>
                <a:latin typeface="Corbel"/>
                <a:cs typeface="Corbel"/>
              </a:rPr>
              <a:t>и</a:t>
            </a:r>
            <a:r>
              <a:rPr sz="2200" b="1" spc="-114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spc="-10" dirty="0">
                <a:solidFill>
                  <a:srgbClr val="124261"/>
                </a:solidFill>
                <a:latin typeface="Corbel"/>
                <a:cs typeface="Corbel"/>
              </a:rPr>
              <a:t>инвалидов</a:t>
            </a:r>
            <a:r>
              <a:rPr sz="2200" b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-</a:t>
            </a:r>
            <a:r>
              <a:rPr sz="2200" spc="-9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оригинал</a:t>
            </a:r>
            <a:r>
              <a:rPr sz="2200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25" dirty="0">
                <a:solidFill>
                  <a:srgbClr val="124261"/>
                </a:solidFill>
                <a:latin typeface="Corbel"/>
                <a:cs typeface="Corbel"/>
              </a:rPr>
              <a:t>или</a:t>
            </a:r>
            <a:endParaRPr sz="2200" dirty="0">
              <a:latin typeface="Corbel"/>
              <a:cs typeface="Corbel"/>
            </a:endParaRPr>
          </a:p>
          <a:p>
            <a:pPr marL="12700">
              <a:lnSpc>
                <a:spcPts val="2200"/>
              </a:lnSpc>
            </a:pP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заверенную</a:t>
            </a:r>
            <a:r>
              <a:rPr sz="22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копию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orbel"/>
                <a:cs typeface="Corbel"/>
              </a:rPr>
              <a:t>справки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,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 подтверждающей</a:t>
            </a:r>
            <a:r>
              <a:rPr sz="2200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факт</a:t>
            </a:r>
            <a:r>
              <a:rPr sz="22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установления</a:t>
            </a:r>
            <a:endParaRPr sz="2200" dirty="0">
              <a:latin typeface="Corbel"/>
              <a:cs typeface="Corbel"/>
            </a:endParaRPr>
          </a:p>
          <a:p>
            <a:pPr marL="12700">
              <a:lnSpc>
                <a:spcPts val="2565"/>
              </a:lnSpc>
            </a:pPr>
            <a:r>
              <a:rPr sz="2200" spc="-20" dirty="0">
                <a:solidFill>
                  <a:srgbClr val="124261"/>
                </a:solidFill>
                <a:latin typeface="Corbel"/>
                <a:cs typeface="Corbel"/>
              </a:rPr>
              <a:t>инвалидности,</a:t>
            </a:r>
            <a:r>
              <a:rPr sz="2200" spc="-11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orbel"/>
                <a:cs typeface="Corbel"/>
              </a:rPr>
              <a:t>выданной</a:t>
            </a:r>
            <a:r>
              <a:rPr sz="2200" b="1" spc="2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spc="-20" dirty="0">
                <a:solidFill>
                  <a:srgbClr val="C00000"/>
                </a:solidFill>
                <a:latin typeface="Corbel"/>
                <a:cs typeface="Corbel"/>
              </a:rPr>
              <a:t>МСЭ</a:t>
            </a:r>
            <a:r>
              <a:rPr sz="2200" spc="-20" dirty="0">
                <a:solidFill>
                  <a:srgbClr val="124261"/>
                </a:solidFill>
                <a:latin typeface="Corbel"/>
                <a:cs typeface="Corbel"/>
              </a:rPr>
              <a:t>.</a:t>
            </a:r>
            <a:endParaRPr sz="2200" dirty="0">
              <a:latin typeface="Corbel"/>
              <a:cs typeface="Corbel"/>
            </a:endParaRPr>
          </a:p>
          <a:p>
            <a:pPr marL="12700" marR="5080" algn="just">
              <a:lnSpc>
                <a:spcPct val="89400"/>
              </a:lnSpc>
              <a:spcBef>
                <a:spcPts val="1350"/>
              </a:spcBef>
            </a:pP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Для</a:t>
            </a:r>
            <a:r>
              <a:rPr sz="2200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участников</a:t>
            </a:r>
            <a:r>
              <a:rPr sz="22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итогового</a:t>
            </a:r>
            <a:r>
              <a:rPr sz="22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сочинения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(изложения)</a:t>
            </a:r>
            <a:r>
              <a:rPr sz="22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с</a:t>
            </a:r>
            <a:r>
              <a:rPr sz="2200" spc="-9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ОВЗ,</a:t>
            </a:r>
            <a:r>
              <a:rPr sz="22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детей-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инвалидов</a:t>
            </a:r>
            <a:r>
              <a:rPr sz="2200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50" dirty="0">
                <a:solidFill>
                  <a:srgbClr val="124261"/>
                </a:solidFill>
                <a:latin typeface="Corbel"/>
                <a:cs typeface="Corbel"/>
              </a:rPr>
              <a:t>и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инвалидов</a:t>
            </a:r>
            <a:r>
              <a:rPr sz="2200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продолжительность</a:t>
            </a:r>
            <a:r>
              <a:rPr sz="2200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написания</a:t>
            </a:r>
            <a:r>
              <a:rPr sz="22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dirty="0">
                <a:solidFill>
                  <a:srgbClr val="124261"/>
                </a:solidFill>
                <a:latin typeface="Corbel"/>
                <a:cs typeface="Corbel"/>
              </a:rPr>
              <a:t>итогового</a:t>
            </a:r>
            <a:r>
              <a:rPr sz="22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сочинения</a:t>
            </a:r>
            <a:r>
              <a:rPr sz="22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(изложения) </a:t>
            </a:r>
            <a:r>
              <a:rPr sz="2200" b="1" spc="-10" dirty="0">
                <a:solidFill>
                  <a:srgbClr val="C00000"/>
                </a:solidFill>
                <a:latin typeface="Corbel"/>
                <a:cs typeface="Corbel"/>
              </a:rPr>
              <a:t>увеличивается</a:t>
            </a:r>
            <a:r>
              <a:rPr sz="2200" b="1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orbel"/>
                <a:cs typeface="Corbel"/>
              </a:rPr>
              <a:t>на</a:t>
            </a:r>
            <a:r>
              <a:rPr sz="2200" b="1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orbel"/>
                <a:cs typeface="Corbel"/>
              </a:rPr>
              <a:t>1,5 </a:t>
            </a:r>
            <a:r>
              <a:rPr sz="2200" b="1" spc="-10" dirty="0">
                <a:solidFill>
                  <a:srgbClr val="C00000"/>
                </a:solidFill>
                <a:latin typeface="Corbel"/>
                <a:cs typeface="Corbel"/>
              </a:rPr>
              <a:t>часа</a:t>
            </a:r>
            <a:r>
              <a:rPr sz="2200" spc="-10" dirty="0">
                <a:solidFill>
                  <a:srgbClr val="124261"/>
                </a:solidFill>
                <a:latin typeface="Corbel"/>
                <a:cs typeface="Corbel"/>
              </a:rPr>
              <a:t>.</a:t>
            </a:r>
            <a:endParaRPr sz="220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36065" y="504266"/>
            <a:ext cx="8985885" cy="1079783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>
              <a:lnSpc>
                <a:spcPts val="3850"/>
              </a:lnSpc>
              <a:spcBef>
                <a:spcPts val="620"/>
              </a:spcBef>
            </a:pPr>
            <a:r>
              <a:rPr spc="-10" dirty="0"/>
              <a:t>Критерии</a:t>
            </a:r>
            <a:r>
              <a:rPr spc="-150" dirty="0"/>
              <a:t> </a:t>
            </a:r>
            <a:r>
              <a:rPr spc="-10" dirty="0"/>
              <a:t>оценивания</a:t>
            </a:r>
            <a:r>
              <a:rPr spc="-114" dirty="0"/>
              <a:t> </a:t>
            </a:r>
            <a:r>
              <a:rPr dirty="0"/>
              <a:t>итогового</a:t>
            </a:r>
            <a:r>
              <a:rPr spc="-185" dirty="0"/>
              <a:t> </a:t>
            </a:r>
            <a:r>
              <a:rPr spc="-10" dirty="0"/>
              <a:t>сочинения </a:t>
            </a:r>
            <a:r>
              <a:rPr dirty="0"/>
              <a:t>в</a:t>
            </a:r>
            <a:r>
              <a:rPr spc="-5" dirty="0"/>
              <a:t> </a:t>
            </a:r>
            <a:r>
              <a:rPr spc="-25" dirty="0" smtClean="0"/>
              <a:t>202</a:t>
            </a:r>
            <a:r>
              <a:rPr lang="ru-RU" spc="-25" dirty="0" smtClean="0"/>
              <a:t>6</a:t>
            </a:r>
            <a:r>
              <a:rPr spc="-25" dirty="0" smtClean="0"/>
              <a:t>-</a:t>
            </a:r>
            <a:r>
              <a:rPr dirty="0" smtClean="0"/>
              <a:t>202</a:t>
            </a:r>
            <a:r>
              <a:rPr lang="ru-RU" dirty="0" smtClean="0"/>
              <a:t>7</a:t>
            </a:r>
            <a:r>
              <a:rPr spc="-10" dirty="0" smtClean="0"/>
              <a:t> </a:t>
            </a:r>
            <a:r>
              <a:rPr dirty="0"/>
              <a:t>учебном</a:t>
            </a:r>
            <a:r>
              <a:rPr spc="-25" dirty="0"/>
              <a:t> </a:t>
            </a:r>
            <a:r>
              <a:rPr spc="-20" dirty="0"/>
              <a:t>году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6065" y="2105355"/>
            <a:ext cx="8046084" cy="95567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215"/>
              </a:spcBef>
            </a:pP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К</a:t>
            </a:r>
            <a:r>
              <a:rPr sz="20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проверке</a:t>
            </a:r>
            <a:r>
              <a:rPr sz="20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по</a:t>
            </a:r>
            <a:r>
              <a:rPr sz="20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критериям</a:t>
            </a:r>
            <a:r>
              <a:rPr sz="2000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оценивания</a:t>
            </a:r>
            <a:r>
              <a:rPr sz="2000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допускаются</a:t>
            </a:r>
            <a:r>
              <a:rPr sz="2000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итоговые</a:t>
            </a:r>
            <a:r>
              <a:rPr sz="20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сочинения,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соответствующие</a:t>
            </a:r>
            <a:r>
              <a:rPr sz="20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установленным</a:t>
            </a:r>
            <a:r>
              <a:rPr sz="20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требованиям</a:t>
            </a:r>
            <a:endParaRPr sz="2000" dirty="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(п.5.</a:t>
            </a:r>
            <a:r>
              <a:rPr sz="2000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и</a:t>
            </a:r>
            <a:r>
              <a:rPr sz="20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Приложение</a:t>
            </a:r>
            <a:r>
              <a:rPr sz="20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10.</a:t>
            </a:r>
            <a:r>
              <a:rPr sz="20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МР</a:t>
            </a:r>
            <a:r>
              <a:rPr sz="20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Рособрнадзора):</a:t>
            </a:r>
            <a:endParaRPr sz="2000" dirty="0">
              <a:latin typeface="Corbel"/>
              <a:cs typeface="Corbe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152448" y="3422269"/>
          <a:ext cx="9879330" cy="795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3405"/>
                <a:gridCol w="8035925"/>
              </a:tblGrid>
              <a:tr h="397510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20" dirty="0">
                          <a:solidFill>
                            <a:srgbClr val="00AE50"/>
                          </a:solidFill>
                          <a:latin typeface="Corbel"/>
                          <a:cs typeface="Corbel"/>
                        </a:rPr>
                        <a:t>Требование</a:t>
                      </a:r>
                      <a:r>
                        <a:rPr sz="2000" b="1" spc="-10" dirty="0">
                          <a:solidFill>
                            <a:srgbClr val="00AE50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b="1" spc="-50" dirty="0">
                          <a:solidFill>
                            <a:srgbClr val="00AE50"/>
                          </a:solidFill>
                          <a:latin typeface="Corbel"/>
                          <a:cs typeface="Corbel"/>
                        </a:rPr>
                        <a:t>1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Объём</a:t>
                      </a:r>
                      <a:r>
                        <a:rPr sz="2000" spc="-4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итогового</a:t>
                      </a:r>
                      <a:r>
                        <a:rPr sz="2000" spc="-6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сочинения</a:t>
                      </a:r>
                      <a:r>
                        <a:rPr sz="2000" spc="-5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(</a:t>
                      </a:r>
                      <a:r>
                        <a:rPr sz="2000" b="1" i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не</a:t>
                      </a:r>
                      <a:r>
                        <a:rPr sz="2000" b="1" i="1" spc="-4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b="1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менее</a:t>
                      </a:r>
                      <a:r>
                        <a:rPr sz="2000" b="1" i="1" spc="-8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b="1" i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250</a:t>
                      </a:r>
                      <a:r>
                        <a:rPr sz="2000" b="1" i="1" spc="-3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b="1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слов</a:t>
                      </a:r>
                      <a:r>
                        <a:rPr sz="20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)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336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8145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spc="-20" dirty="0">
                          <a:solidFill>
                            <a:srgbClr val="00AE50"/>
                          </a:solidFill>
                          <a:latin typeface="Corbel"/>
                          <a:cs typeface="Corbel"/>
                        </a:rPr>
                        <a:t>Требование</a:t>
                      </a:r>
                      <a:r>
                        <a:rPr sz="2000" b="1" spc="-10" dirty="0">
                          <a:solidFill>
                            <a:srgbClr val="00AE50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b="1" spc="-50" dirty="0">
                          <a:solidFill>
                            <a:srgbClr val="00AE50"/>
                          </a:solidFill>
                          <a:latin typeface="Corbel"/>
                          <a:cs typeface="Corbel"/>
                        </a:rPr>
                        <a:t>2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298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Самостоятельность</a:t>
                      </a:r>
                      <a:r>
                        <a:rPr sz="200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написания</a:t>
                      </a:r>
                      <a:r>
                        <a:rPr sz="2000" spc="-3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итогового</a:t>
                      </a:r>
                      <a:r>
                        <a:rPr sz="2000" spc="-3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сочинения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298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761870" y="4612589"/>
            <a:ext cx="8674735" cy="6394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02385" marR="5080" indent="-1290320">
              <a:lnSpc>
                <a:spcPct val="100499"/>
              </a:lnSpc>
              <a:spcBef>
                <a:spcPts val="105"/>
              </a:spcBef>
            </a:pP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При</a:t>
            </a:r>
            <a:r>
              <a:rPr sz="2000" b="1" spc="-8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невыполнении</a:t>
            </a:r>
            <a:r>
              <a:rPr sz="2000" b="1" spc="-6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участником</a:t>
            </a:r>
            <a:r>
              <a:rPr sz="20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хотя</a:t>
            </a:r>
            <a:r>
              <a:rPr sz="2000" b="1" spc="-8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бы</a:t>
            </a:r>
            <a:r>
              <a:rPr sz="2000" b="1" spc="-7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одного</a:t>
            </a:r>
            <a:r>
              <a:rPr sz="20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требования,</a:t>
            </a:r>
            <a:r>
              <a:rPr sz="2000" b="1" spc="-7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далее</a:t>
            </a:r>
            <a:r>
              <a:rPr sz="2000" b="1" spc="-7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работа</a:t>
            </a:r>
            <a:r>
              <a:rPr sz="20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25" dirty="0">
                <a:solidFill>
                  <a:srgbClr val="C00000"/>
                </a:solidFill>
                <a:latin typeface="Corbel"/>
                <a:cs typeface="Corbel"/>
              </a:rPr>
              <a:t>не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оценивается</a:t>
            </a:r>
            <a:r>
              <a:rPr sz="2000" b="1" spc="-9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и</a:t>
            </a:r>
            <a:r>
              <a:rPr sz="2000" b="1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выставляется</a:t>
            </a:r>
            <a:r>
              <a:rPr sz="2000" b="1" spc="-9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«незачет»</a:t>
            </a:r>
            <a:r>
              <a:rPr sz="2000" b="1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25" dirty="0">
                <a:solidFill>
                  <a:srgbClr val="C00000"/>
                </a:solidFill>
                <a:latin typeface="Corbel"/>
                <a:cs typeface="Corbel"/>
              </a:rPr>
              <a:t>за</a:t>
            </a:r>
            <a:r>
              <a:rPr sz="2000" b="1" spc="-7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всю</a:t>
            </a:r>
            <a:r>
              <a:rPr sz="20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работу.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22349" y="691972"/>
            <a:ext cx="8985885" cy="106870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spc="-10" dirty="0"/>
              <a:t>Критерии</a:t>
            </a:r>
            <a:r>
              <a:rPr spc="-150" dirty="0"/>
              <a:t> </a:t>
            </a:r>
            <a:r>
              <a:rPr spc="-10" dirty="0"/>
              <a:t>оценивания</a:t>
            </a:r>
            <a:r>
              <a:rPr spc="-114" dirty="0"/>
              <a:t> </a:t>
            </a:r>
            <a:r>
              <a:rPr dirty="0"/>
              <a:t>итогового</a:t>
            </a:r>
            <a:r>
              <a:rPr spc="-185" dirty="0"/>
              <a:t> </a:t>
            </a:r>
            <a:r>
              <a:rPr spc="-10" dirty="0"/>
              <a:t>сочинения </a:t>
            </a:r>
            <a:r>
              <a:rPr dirty="0"/>
              <a:t>в</a:t>
            </a:r>
            <a:r>
              <a:rPr spc="-5" dirty="0"/>
              <a:t> </a:t>
            </a:r>
            <a:r>
              <a:rPr spc="-25" dirty="0" smtClean="0"/>
              <a:t>202</a:t>
            </a:r>
            <a:r>
              <a:rPr lang="ru-RU" spc="-25" dirty="0" smtClean="0"/>
              <a:t>6</a:t>
            </a:r>
            <a:r>
              <a:rPr spc="-25" dirty="0" smtClean="0"/>
              <a:t>-</a:t>
            </a:r>
            <a:r>
              <a:rPr dirty="0" smtClean="0"/>
              <a:t>202</a:t>
            </a:r>
            <a:r>
              <a:rPr lang="ru-RU" dirty="0" smtClean="0"/>
              <a:t>7</a:t>
            </a:r>
            <a:r>
              <a:rPr spc="-10" dirty="0" smtClean="0"/>
              <a:t> </a:t>
            </a:r>
            <a:r>
              <a:rPr dirty="0"/>
              <a:t>учебном</a:t>
            </a:r>
            <a:r>
              <a:rPr spc="-25" dirty="0"/>
              <a:t> </a:t>
            </a:r>
            <a:r>
              <a:rPr spc="-20" dirty="0"/>
              <a:t>году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38732" y="2049779"/>
          <a:ext cx="9874885" cy="238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3405"/>
                <a:gridCol w="8031480"/>
              </a:tblGrid>
              <a:tr h="365760"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Критерий</a:t>
                      </a:r>
                      <a:r>
                        <a:rPr sz="1800" b="1" spc="-25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1</a:t>
                      </a:r>
                      <a:endParaRPr sz="1800" dirty="0">
                        <a:latin typeface="Corbel"/>
                        <a:cs typeface="Corbel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Соответствие</a:t>
                      </a:r>
                      <a:r>
                        <a:rPr sz="1800" b="1" spc="-8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теме</a:t>
                      </a:r>
                      <a:r>
                        <a:rPr sz="1800" b="1" spc="-5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(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ориентация</a:t>
                      </a:r>
                      <a:r>
                        <a:rPr sz="1800" i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на</a:t>
                      </a:r>
                      <a:r>
                        <a:rPr sz="1800" i="1" spc="-3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тему,</a:t>
                      </a:r>
                      <a:r>
                        <a:rPr sz="1800" i="1" spc="-2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а</a:t>
                      </a:r>
                      <a:r>
                        <a:rPr sz="1800" i="1" spc="-7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не</a:t>
                      </a:r>
                      <a:r>
                        <a:rPr sz="1800" i="1" spc="-1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направление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!)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15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Критерий</a:t>
                      </a:r>
                      <a:r>
                        <a:rPr sz="1800" b="1" spc="-25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2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 marR="894715">
                        <a:lnSpc>
                          <a:spcPts val="2130"/>
                        </a:lnSpc>
                        <a:spcBef>
                          <a:spcPts val="385"/>
                        </a:spcBef>
                      </a:pPr>
                      <a:r>
                        <a:rPr sz="180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Аргументация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.</a:t>
                      </a:r>
                      <a:r>
                        <a:rPr sz="1800" spc="-8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Привлечение</a:t>
                      </a:r>
                      <a:r>
                        <a:rPr sz="1800" spc="-1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литературного</a:t>
                      </a:r>
                      <a:r>
                        <a:rPr sz="1800" spc="-4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материала (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достаточно</a:t>
                      </a:r>
                      <a:r>
                        <a:rPr sz="1800" i="1" spc="-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1 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литературного</a:t>
                      </a:r>
                      <a:r>
                        <a:rPr sz="1800" i="1" spc="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источника </a:t>
                      </a:r>
                      <a:r>
                        <a:rPr sz="1800" i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,</a:t>
                      </a:r>
                      <a:r>
                        <a:rPr sz="1800" i="1" spc="-1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многообразие</a:t>
                      </a:r>
                      <a:r>
                        <a:rPr sz="1800" i="1" spc="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жанрово-стилевой</a:t>
                      </a:r>
                      <a:endParaRPr sz="1800">
                        <a:latin typeface="Corbel"/>
                        <a:cs typeface="Corbel"/>
                      </a:endParaRPr>
                    </a:p>
                    <a:p>
                      <a:pPr marL="100330">
                        <a:lnSpc>
                          <a:spcPts val="2125"/>
                        </a:lnSpc>
                      </a:pP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принадлежности</a:t>
                      </a:r>
                      <a:r>
                        <a:rPr sz="1800" i="1" spc="-8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текстов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)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Критерий</a:t>
                      </a:r>
                      <a:r>
                        <a:rPr sz="1800" b="1" spc="-25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3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Композиция</a:t>
                      </a:r>
                      <a:r>
                        <a:rPr sz="1800" b="1" spc="-6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и</a:t>
                      </a:r>
                      <a:r>
                        <a:rPr sz="1800" spc="-8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логика</a:t>
                      </a:r>
                      <a:r>
                        <a:rPr sz="1800" spc="-7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рассуждения</a:t>
                      </a:r>
                      <a:endParaRPr sz="1800" dirty="0">
                        <a:latin typeface="Corbel"/>
                        <a:cs typeface="Corbel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Критерий</a:t>
                      </a:r>
                      <a:r>
                        <a:rPr sz="1800" b="1" spc="-25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4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Качество</a:t>
                      </a:r>
                      <a:r>
                        <a:rPr sz="1800" b="1" spc="-4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письменной</a:t>
                      </a:r>
                      <a:r>
                        <a:rPr sz="1800" b="1" spc="-2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речи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Критерий</a:t>
                      </a:r>
                      <a:r>
                        <a:rPr sz="1800" b="1" spc="-25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5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Грамотность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68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222349" y="4662881"/>
            <a:ext cx="9820910" cy="1545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>
              <a:lnSpc>
                <a:spcPct val="100600"/>
              </a:lnSpc>
              <a:spcBef>
                <a:spcPts val="100"/>
              </a:spcBef>
            </a:pPr>
            <a:r>
              <a:rPr sz="2000" b="1" dirty="0">
                <a:solidFill>
                  <a:srgbClr val="124261"/>
                </a:solidFill>
                <a:latin typeface="Corbel"/>
                <a:cs typeface="Corbel"/>
              </a:rPr>
              <a:t>Для</a:t>
            </a:r>
            <a:r>
              <a:rPr sz="2000" b="1" spc="-9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124261"/>
                </a:solidFill>
                <a:latin typeface="Corbel"/>
                <a:cs typeface="Corbel"/>
              </a:rPr>
              <a:t>получения</a:t>
            </a:r>
            <a:r>
              <a:rPr sz="2000" b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«</a:t>
            </a:r>
            <a:r>
              <a:rPr sz="2000" b="1" spc="-10" dirty="0">
                <a:solidFill>
                  <a:srgbClr val="124261"/>
                </a:solidFill>
                <a:latin typeface="Corbel"/>
                <a:cs typeface="Corbel"/>
              </a:rPr>
              <a:t>зачета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»</a:t>
            </a:r>
            <a:r>
              <a:rPr sz="2000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124261"/>
                </a:solidFill>
                <a:latin typeface="Corbel"/>
                <a:cs typeface="Corbel"/>
              </a:rPr>
              <a:t>за</a:t>
            </a:r>
            <a:r>
              <a:rPr sz="2000" b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124261"/>
                </a:solidFill>
                <a:latin typeface="Corbel"/>
                <a:cs typeface="Corbel"/>
              </a:rPr>
              <a:t>всю</a:t>
            </a:r>
            <a:r>
              <a:rPr sz="2000" b="1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124261"/>
                </a:solidFill>
                <a:latin typeface="Corbel"/>
                <a:cs typeface="Corbel"/>
              </a:rPr>
              <a:t>работу</a:t>
            </a:r>
            <a:r>
              <a:rPr sz="2000" b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-</a:t>
            </a:r>
            <a:r>
              <a:rPr sz="2000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необходимо</a:t>
            </a:r>
            <a:r>
              <a:rPr sz="2000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получить</a:t>
            </a:r>
            <a:r>
              <a:rPr sz="20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«зачет»</a:t>
            </a:r>
            <a:r>
              <a:rPr sz="2000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по</a:t>
            </a:r>
            <a:r>
              <a:rPr sz="20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обязательным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критериям</a:t>
            </a:r>
            <a:r>
              <a:rPr sz="2000" b="1" spc="-7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№1</a:t>
            </a:r>
            <a:r>
              <a:rPr sz="20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и</a:t>
            </a:r>
            <a:r>
              <a:rPr sz="2000" b="1" spc="-4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№2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,</a:t>
            </a:r>
            <a:r>
              <a:rPr sz="20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а</a:t>
            </a:r>
            <a:r>
              <a:rPr sz="20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также</a:t>
            </a:r>
            <a:r>
              <a:rPr sz="20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124261"/>
                </a:solidFill>
                <a:latin typeface="Corbel"/>
                <a:cs typeface="Corbel"/>
              </a:rPr>
              <a:t>«зачет»</a:t>
            </a:r>
            <a:r>
              <a:rPr sz="20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хотя</a:t>
            </a:r>
            <a:r>
              <a:rPr sz="20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124261"/>
                </a:solidFill>
                <a:latin typeface="Corbel"/>
                <a:cs typeface="Corbel"/>
              </a:rPr>
              <a:t>бы</a:t>
            </a:r>
            <a:r>
              <a:rPr sz="20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по</a:t>
            </a:r>
            <a:r>
              <a:rPr sz="2000" b="1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одному</a:t>
            </a:r>
            <a:r>
              <a:rPr sz="2000" b="1" spc="39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из</a:t>
            </a:r>
            <a:r>
              <a:rPr sz="2000" b="1" spc="-4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критериев</a:t>
            </a:r>
            <a:r>
              <a:rPr sz="20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№№</a:t>
            </a:r>
            <a:r>
              <a:rPr sz="20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3-</a:t>
            </a:r>
            <a:r>
              <a:rPr sz="2000" b="1" spc="-25" dirty="0">
                <a:solidFill>
                  <a:srgbClr val="C00000"/>
                </a:solidFill>
                <a:latin typeface="Corbel"/>
                <a:cs typeface="Corbel"/>
              </a:rPr>
              <a:t>5</a:t>
            </a:r>
            <a:r>
              <a:rPr sz="2000" spc="-25" dirty="0">
                <a:solidFill>
                  <a:srgbClr val="124261"/>
                </a:solidFill>
                <a:latin typeface="Corbel"/>
                <a:cs typeface="Corbel"/>
              </a:rPr>
              <a:t>.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00">
              <a:latin typeface="Corbel"/>
              <a:cs typeface="Corbel"/>
            </a:endParaRPr>
          </a:p>
          <a:p>
            <a:pPr marL="2729230" marR="5080" indent="-2698750">
              <a:lnSpc>
                <a:spcPts val="2380"/>
              </a:lnSpc>
            </a:pP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При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получении</a:t>
            </a:r>
            <a:r>
              <a:rPr sz="2000" b="1" spc="-6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«незачет»</a:t>
            </a:r>
            <a:r>
              <a:rPr sz="2000" b="1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по</a:t>
            </a:r>
            <a:r>
              <a:rPr sz="20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критериям</a:t>
            </a:r>
            <a:r>
              <a:rPr sz="2000" b="1" spc="-6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№1</a:t>
            </a:r>
            <a:r>
              <a:rPr sz="2000" b="1" spc="-7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и/или</a:t>
            </a:r>
            <a:r>
              <a:rPr sz="2000" b="1" spc="-6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№2,</a:t>
            </a:r>
            <a:r>
              <a:rPr sz="2000" b="1" spc="-4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далее</a:t>
            </a:r>
            <a:r>
              <a:rPr sz="20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работа</a:t>
            </a:r>
            <a:r>
              <a:rPr sz="2000" b="1" spc="-4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не</a:t>
            </a:r>
            <a:r>
              <a:rPr sz="2000" b="1" spc="-4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оценивается</a:t>
            </a:r>
            <a:r>
              <a:rPr sz="2000" b="1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50" dirty="0">
                <a:solidFill>
                  <a:srgbClr val="C00000"/>
                </a:solidFill>
                <a:latin typeface="Corbel"/>
                <a:cs typeface="Corbel"/>
              </a:rPr>
              <a:t>и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выставляется</a:t>
            </a:r>
            <a:r>
              <a:rPr sz="20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«незачет»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за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orbel"/>
                <a:cs typeface="Corbel"/>
              </a:rPr>
              <a:t>всю</a:t>
            </a:r>
            <a:r>
              <a:rPr sz="2000" b="1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orbel"/>
                <a:cs typeface="Corbel"/>
              </a:rPr>
              <a:t>работу.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15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Требования</a:t>
            </a:r>
            <a:r>
              <a:rPr spc="-40" dirty="0"/>
              <a:t> </a:t>
            </a:r>
            <a:r>
              <a:rPr dirty="0"/>
              <a:t>к</a:t>
            </a:r>
            <a:r>
              <a:rPr spc="560" dirty="0"/>
              <a:t> </a:t>
            </a:r>
            <a:r>
              <a:rPr spc="-25" dirty="0"/>
              <a:t>оцениванию</a:t>
            </a:r>
            <a:r>
              <a:rPr spc="-145" dirty="0"/>
              <a:t> </a:t>
            </a:r>
            <a:r>
              <a:rPr spc="-25" dirty="0"/>
              <a:t>ИС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38732" y="2054351"/>
          <a:ext cx="9874885" cy="397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3405"/>
                <a:gridCol w="8031480"/>
              </a:tblGrid>
              <a:tr h="397510"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20" dirty="0">
                          <a:solidFill>
                            <a:srgbClr val="00AE50"/>
                          </a:solidFill>
                          <a:latin typeface="Corbel"/>
                          <a:cs typeface="Corbel"/>
                        </a:rPr>
                        <a:t>Требование</a:t>
                      </a:r>
                      <a:r>
                        <a:rPr sz="2000" b="1" spc="-10" dirty="0">
                          <a:solidFill>
                            <a:srgbClr val="00AE50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b="1" spc="-50" dirty="0">
                          <a:solidFill>
                            <a:srgbClr val="00AE50"/>
                          </a:solidFill>
                          <a:latin typeface="Corbel"/>
                          <a:cs typeface="Corbel"/>
                        </a:rPr>
                        <a:t>1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Объём</a:t>
                      </a:r>
                      <a:r>
                        <a:rPr sz="2000" spc="-4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итогового</a:t>
                      </a:r>
                      <a:r>
                        <a:rPr sz="2000" spc="-6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сочинения</a:t>
                      </a:r>
                      <a:r>
                        <a:rPr sz="2000" spc="-5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(</a:t>
                      </a:r>
                      <a:r>
                        <a:rPr sz="2000" b="1" i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не</a:t>
                      </a:r>
                      <a:r>
                        <a:rPr sz="2000" b="1" i="1" spc="-4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b="1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менее</a:t>
                      </a:r>
                      <a:r>
                        <a:rPr sz="2000" b="1" i="1" spc="-8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b="1" i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250</a:t>
                      </a:r>
                      <a:r>
                        <a:rPr sz="2000" b="1" i="1" spc="-3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b="1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слов</a:t>
                      </a:r>
                      <a:r>
                        <a:rPr sz="20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)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2920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143000" y="2726054"/>
            <a:ext cx="4653280" cy="3416935"/>
          </a:xfrm>
          <a:prstGeom prst="rect">
            <a:avLst/>
          </a:prstGeom>
          <a:solidFill>
            <a:srgbClr val="D2EDF8"/>
          </a:solidFill>
        </p:spPr>
        <p:txBody>
          <a:bodyPr vert="horz" wrap="square" lIns="0" tIns="33020" rIns="0" bIns="0" rtlCol="0">
            <a:spAutoFit/>
          </a:bodyPr>
          <a:lstStyle/>
          <a:p>
            <a:pPr marL="91440" marR="231140">
              <a:lnSpc>
                <a:spcPct val="100000"/>
              </a:lnSpc>
              <a:spcBef>
                <a:spcPts val="260"/>
              </a:spcBef>
            </a:pP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Рекомендуемое</a:t>
            </a:r>
            <a:r>
              <a:rPr sz="18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количество</a:t>
            </a:r>
            <a:r>
              <a:rPr sz="18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слов</a:t>
            </a:r>
            <a:r>
              <a:rPr sz="18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–</a:t>
            </a:r>
            <a:r>
              <a:rPr sz="1800" spc="-1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350</a:t>
            </a:r>
            <a:r>
              <a:rPr sz="1800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слов. Максимальное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количество</a:t>
            </a:r>
            <a:r>
              <a:rPr sz="1800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1800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сочинении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не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устанавливается.</a:t>
            </a:r>
            <a:endParaRPr sz="1800">
              <a:latin typeface="Corbel"/>
              <a:cs typeface="Corbel"/>
            </a:endParaRPr>
          </a:p>
          <a:p>
            <a:pPr marL="91440" marR="236220">
              <a:lnSpc>
                <a:spcPct val="99700"/>
              </a:lnSpc>
              <a:spcBef>
                <a:spcPts val="5"/>
              </a:spcBef>
            </a:pP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Если</a:t>
            </a:r>
            <a:r>
              <a:rPr sz="1800" spc="-10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18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сочинении</a:t>
            </a:r>
            <a:r>
              <a:rPr sz="18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менее</a:t>
            </a:r>
            <a:r>
              <a:rPr sz="1800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250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слов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(в</a:t>
            </a:r>
            <a:r>
              <a:rPr sz="1800" spc="-7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подсчет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включаются</a:t>
            </a:r>
            <a:r>
              <a:rPr sz="18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все</a:t>
            </a:r>
            <a:r>
              <a:rPr sz="18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слова,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том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числе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50" dirty="0">
                <a:solidFill>
                  <a:srgbClr val="124261"/>
                </a:solidFill>
                <a:latin typeface="Corbel"/>
                <a:cs typeface="Corbel"/>
              </a:rPr>
              <a:t>и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служебные),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то</a:t>
            </a:r>
            <a:r>
              <a:rPr sz="1800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выставляется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«незачет»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за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невыполнение требования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№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1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и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«незачет»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за</a:t>
            </a:r>
            <a:r>
              <a:rPr sz="18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работу</a:t>
            </a:r>
            <a:r>
              <a:rPr sz="18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целом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(такое</a:t>
            </a:r>
            <a:r>
              <a:rPr sz="18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итоговое</a:t>
            </a:r>
            <a:endParaRPr sz="1800">
              <a:latin typeface="Corbel"/>
              <a:cs typeface="Corbel"/>
            </a:endParaRPr>
          </a:p>
          <a:p>
            <a:pPr marL="91440">
              <a:lnSpc>
                <a:spcPts val="2145"/>
              </a:lnSpc>
              <a:spcBef>
                <a:spcPts val="75"/>
              </a:spcBef>
            </a:pP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сочинение</a:t>
            </a:r>
            <a:r>
              <a:rPr sz="18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не</a:t>
            </a:r>
            <a:r>
              <a:rPr sz="18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проверяется</a:t>
            </a:r>
            <a:r>
              <a:rPr sz="18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по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требованию</a:t>
            </a:r>
            <a:endParaRPr sz="1800">
              <a:latin typeface="Corbel"/>
              <a:cs typeface="Corbel"/>
            </a:endParaRPr>
          </a:p>
          <a:p>
            <a:pPr marL="91440" marR="901700">
              <a:lnSpc>
                <a:spcPts val="2160"/>
              </a:lnSpc>
              <a:spcBef>
                <a:spcPts val="55"/>
              </a:spcBef>
            </a:pP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№2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«Самостоятельность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написания итогового</a:t>
            </a:r>
            <a:r>
              <a:rPr sz="18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сочинения</a:t>
            </a:r>
            <a:r>
              <a:rPr sz="18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(изложения)»</a:t>
            </a:r>
            <a:r>
              <a:rPr sz="1800" spc="-7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50" dirty="0">
                <a:solidFill>
                  <a:srgbClr val="124261"/>
                </a:solidFill>
                <a:latin typeface="Corbel"/>
                <a:cs typeface="Corbel"/>
              </a:rPr>
              <a:t>и</a:t>
            </a:r>
            <a:endParaRPr sz="1800">
              <a:latin typeface="Corbel"/>
              <a:cs typeface="Corbel"/>
            </a:endParaRPr>
          </a:p>
          <a:p>
            <a:pPr marL="91440">
              <a:lnSpc>
                <a:spcPts val="2125"/>
              </a:lnSpc>
            </a:pP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критериям</a:t>
            </a:r>
            <a:r>
              <a:rPr sz="1800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оценивания).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1913" y="2887802"/>
            <a:ext cx="5321935" cy="3049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</a:tabLst>
            </a:pP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При</a:t>
            </a:r>
            <a:r>
              <a:rPr sz="1800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подсчёте</a:t>
            </a:r>
            <a:r>
              <a:rPr sz="18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слов</a:t>
            </a:r>
            <a:r>
              <a:rPr sz="18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учитываются</a:t>
            </a:r>
            <a:r>
              <a:rPr sz="18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как</a:t>
            </a:r>
            <a:endParaRPr sz="1800">
              <a:latin typeface="Corbel"/>
              <a:cs typeface="Corbel"/>
            </a:endParaRPr>
          </a:p>
          <a:p>
            <a:pPr marL="355600">
              <a:lnSpc>
                <a:spcPts val="2140"/>
              </a:lnSpc>
              <a:spcBef>
                <a:spcPts val="5"/>
              </a:spcBef>
            </a:pP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самостоятельные,</a:t>
            </a:r>
            <a:r>
              <a:rPr sz="1800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так</a:t>
            </a:r>
            <a:r>
              <a:rPr sz="18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и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служебные</a:t>
            </a:r>
            <a:r>
              <a:rPr sz="1800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части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речи.</a:t>
            </a:r>
            <a:endParaRPr sz="1800">
              <a:latin typeface="Corbel"/>
              <a:cs typeface="Corbel"/>
            </a:endParaRPr>
          </a:p>
          <a:p>
            <a:pPr marL="355600" marR="5080" indent="-342900">
              <a:lnSpc>
                <a:spcPts val="2160"/>
              </a:lnSpc>
              <a:spcBef>
                <a:spcPts val="50"/>
              </a:spcBef>
              <a:buAutoNum type="arabicPeriod" startAt="2"/>
              <a:tabLst>
                <a:tab pos="355600" algn="l"/>
              </a:tabLst>
            </a:pP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Подсчитывается</a:t>
            </a:r>
            <a:r>
              <a:rPr sz="1800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любая</a:t>
            </a:r>
            <a:r>
              <a:rPr sz="1800" spc="-8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последовательность</a:t>
            </a:r>
            <a:r>
              <a:rPr sz="1800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слов, написанных</a:t>
            </a:r>
            <a:r>
              <a:rPr sz="1800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без</a:t>
            </a:r>
            <a:r>
              <a:rPr sz="18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пробела</a:t>
            </a:r>
            <a:endParaRPr sz="1800">
              <a:latin typeface="Corbel"/>
              <a:cs typeface="Corbel"/>
            </a:endParaRPr>
          </a:p>
          <a:p>
            <a:pPr marL="355600">
              <a:lnSpc>
                <a:spcPts val="2125"/>
              </a:lnSpc>
            </a:pP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(«всё-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таки»</a:t>
            </a:r>
            <a:r>
              <a:rPr sz="1800" i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–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одно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слово,</a:t>
            </a:r>
            <a:r>
              <a:rPr sz="1800" i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«всё</a:t>
            </a:r>
            <a:r>
              <a:rPr sz="1800" i="1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же»</a:t>
            </a:r>
            <a:r>
              <a:rPr sz="1800" i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–</a:t>
            </a:r>
            <a:r>
              <a:rPr sz="1800" i="1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два</a:t>
            </a:r>
            <a:r>
              <a:rPr sz="1800" i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слова).</a:t>
            </a:r>
            <a:endParaRPr sz="1800">
              <a:latin typeface="Corbel"/>
              <a:cs typeface="Corbel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354965" algn="l"/>
              </a:tabLst>
            </a:pPr>
            <a:r>
              <a:rPr sz="1800" spc="-20" dirty="0">
                <a:solidFill>
                  <a:srgbClr val="124261"/>
                </a:solidFill>
                <a:latin typeface="Corbel"/>
                <a:cs typeface="Corbel"/>
              </a:rPr>
              <a:t>Инициалы</a:t>
            </a:r>
            <a:r>
              <a:rPr sz="18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с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фамилией</a:t>
            </a:r>
            <a:r>
              <a:rPr sz="18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считаются</a:t>
            </a:r>
            <a:r>
              <a:rPr sz="18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одним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словом</a:t>
            </a:r>
            <a:endParaRPr sz="1800">
              <a:latin typeface="Corbel"/>
              <a:cs typeface="Corbel"/>
            </a:endParaRPr>
          </a:p>
          <a:p>
            <a:pPr marL="355600">
              <a:lnSpc>
                <a:spcPts val="2140"/>
              </a:lnSpc>
            </a:pP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(«М.Ю.</a:t>
            </a:r>
            <a:r>
              <a:rPr sz="1800" i="1" spc="-9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Лермонтов»</a:t>
            </a:r>
            <a:r>
              <a:rPr sz="1800" i="1" spc="-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–</a:t>
            </a:r>
            <a:r>
              <a:rPr sz="1800" i="1" spc="-8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одно</a:t>
            </a:r>
            <a:r>
              <a:rPr sz="1800" i="1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слово).</a:t>
            </a:r>
            <a:endParaRPr sz="1800">
              <a:latin typeface="Corbel"/>
              <a:cs typeface="Corbel"/>
            </a:endParaRPr>
          </a:p>
          <a:p>
            <a:pPr marL="355600" marR="167640" indent="-342900">
              <a:lnSpc>
                <a:spcPts val="2160"/>
              </a:lnSpc>
              <a:spcBef>
                <a:spcPts val="55"/>
              </a:spcBef>
              <a:buAutoNum type="arabicPeriod" startAt="4"/>
              <a:tabLst>
                <a:tab pos="355600" algn="l"/>
              </a:tabLst>
            </a:pP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Любые</a:t>
            </a:r>
            <a:r>
              <a:rPr sz="18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другие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символы,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1800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частности</a:t>
            </a:r>
            <a:r>
              <a:rPr sz="1800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цифры,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при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подсчёте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не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учитываются</a:t>
            </a:r>
            <a:endParaRPr sz="1800">
              <a:latin typeface="Corbel"/>
              <a:cs typeface="Corbel"/>
            </a:endParaRPr>
          </a:p>
          <a:p>
            <a:pPr marL="355600">
              <a:lnSpc>
                <a:spcPts val="2125"/>
              </a:lnSpc>
            </a:pP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(«5</a:t>
            </a:r>
            <a:r>
              <a:rPr sz="1800" i="1" spc="-8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лет»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–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одно</a:t>
            </a:r>
            <a:r>
              <a:rPr sz="1800" i="1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слово,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«пять</a:t>
            </a:r>
            <a:r>
              <a:rPr sz="1800" i="1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лет»</a:t>
            </a:r>
            <a:r>
              <a:rPr sz="1800" i="1" spc="-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–</a:t>
            </a:r>
            <a:r>
              <a:rPr sz="1800" i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два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слова).</a:t>
            </a:r>
            <a:endParaRPr sz="1800">
              <a:latin typeface="Corbel"/>
              <a:cs typeface="Corbel"/>
            </a:endParaRPr>
          </a:p>
          <a:p>
            <a:pPr marL="354965" indent="-342265">
              <a:lnSpc>
                <a:spcPct val="100000"/>
              </a:lnSpc>
              <a:spcBef>
                <a:spcPts val="40"/>
              </a:spcBef>
              <a:buAutoNum type="arabicPeriod" startAt="5"/>
              <a:tabLst>
                <a:tab pos="354965" algn="l"/>
              </a:tabLst>
            </a:pP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Цитаты</a:t>
            </a:r>
            <a:r>
              <a:rPr sz="1800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включаются</a:t>
            </a:r>
            <a:r>
              <a:rPr sz="18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1800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общее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количество</a:t>
            </a:r>
            <a:r>
              <a:rPr sz="18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слов.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CAC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9884" y="243840"/>
            <a:ext cx="11605895" cy="6377940"/>
          </a:xfrm>
          <a:custGeom>
            <a:avLst/>
            <a:gdLst/>
            <a:ahLst/>
            <a:cxnLst/>
            <a:rect l="l" t="t" r="r" b="b"/>
            <a:pathLst>
              <a:path w="11605895" h="6377940">
                <a:moveTo>
                  <a:pt x="11605895" y="0"/>
                </a:moveTo>
                <a:lnTo>
                  <a:pt x="0" y="0"/>
                </a:lnTo>
                <a:lnTo>
                  <a:pt x="0" y="6377939"/>
                </a:lnTo>
                <a:lnTo>
                  <a:pt x="11605895" y="6377939"/>
                </a:lnTo>
                <a:lnTo>
                  <a:pt x="116058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159" rIns="0" bIns="0" rtlCol="0">
            <a:spAutoFit/>
          </a:bodyPr>
          <a:lstStyle/>
          <a:p>
            <a:pPr marL="2216785">
              <a:lnSpc>
                <a:spcPct val="100000"/>
              </a:lnSpc>
              <a:spcBef>
                <a:spcPts val="100"/>
              </a:spcBef>
            </a:pPr>
            <a:r>
              <a:rPr dirty="0"/>
              <a:t>Требования</a:t>
            </a:r>
            <a:r>
              <a:rPr spc="-100" dirty="0"/>
              <a:t> </a:t>
            </a:r>
            <a:r>
              <a:rPr dirty="0"/>
              <a:t>к</a:t>
            </a:r>
            <a:r>
              <a:rPr spc="-80" dirty="0"/>
              <a:t> </a:t>
            </a:r>
            <a:r>
              <a:rPr dirty="0"/>
              <a:t>оцениванию</a:t>
            </a:r>
            <a:r>
              <a:rPr spc="345" dirty="0"/>
              <a:t> </a:t>
            </a:r>
            <a:r>
              <a:rPr spc="-25" dirty="0"/>
              <a:t>ИС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666364" y="2054351"/>
          <a:ext cx="6060440" cy="699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0380"/>
                <a:gridCol w="4290060"/>
              </a:tblGrid>
              <a:tr h="699135"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420"/>
                        </a:spcBef>
                      </a:pPr>
                      <a:r>
                        <a:rPr sz="2000" b="1" spc="-20" dirty="0">
                          <a:solidFill>
                            <a:srgbClr val="00AE50"/>
                          </a:solidFill>
                          <a:latin typeface="Corbel"/>
                          <a:cs typeface="Corbel"/>
                        </a:rPr>
                        <a:t>Требование</a:t>
                      </a:r>
                      <a:r>
                        <a:rPr sz="2000" b="1" spc="-10" dirty="0">
                          <a:solidFill>
                            <a:srgbClr val="00AE50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b="1" spc="-50" dirty="0">
                          <a:solidFill>
                            <a:srgbClr val="00AE50"/>
                          </a:solidFill>
                          <a:latin typeface="Corbel"/>
                          <a:cs typeface="Corbel"/>
                        </a:rPr>
                        <a:t>2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1803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0080" marR="752475" indent="-539750">
                        <a:lnSpc>
                          <a:spcPct val="100600"/>
                        </a:lnSpc>
                        <a:spcBef>
                          <a:spcPts val="180"/>
                        </a:spcBef>
                      </a:pPr>
                      <a:r>
                        <a:rPr sz="200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Самостоятельность</a:t>
                      </a:r>
                      <a:r>
                        <a:rPr sz="2000" b="1" spc="-6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написания </a:t>
                      </a:r>
                      <a:r>
                        <a:rPr sz="200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итогового</a:t>
                      </a:r>
                      <a:r>
                        <a:rPr sz="2000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20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сочинения</a:t>
                      </a:r>
                      <a:endParaRPr sz="2000">
                        <a:latin typeface="Corbel"/>
                        <a:cs typeface="Corbel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740532" y="3130118"/>
            <a:ext cx="6341110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555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Итоговое</a:t>
            </a:r>
            <a:r>
              <a:rPr sz="1800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сочинение</a:t>
            </a:r>
            <a:r>
              <a:rPr sz="18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выполняется</a:t>
            </a:r>
            <a:r>
              <a:rPr sz="18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самостоятельно.</a:t>
            </a:r>
            <a:endParaRPr sz="1800">
              <a:latin typeface="Corbel"/>
              <a:cs typeface="Corbel"/>
            </a:endParaRPr>
          </a:p>
          <a:p>
            <a:pPr marL="483870" marR="60325" indent="-471805">
              <a:lnSpc>
                <a:spcPct val="100000"/>
              </a:lnSpc>
              <a:spcBef>
                <a:spcPts val="5"/>
              </a:spcBef>
              <a:tabLst>
                <a:tab pos="428625" algn="l"/>
                <a:tab pos="3282950" algn="l"/>
                <a:tab pos="4984115" algn="l"/>
              </a:tabLst>
            </a:pPr>
            <a:r>
              <a:rPr sz="1800" b="1" spc="-25" dirty="0">
                <a:solidFill>
                  <a:srgbClr val="C00000"/>
                </a:solidFill>
                <a:latin typeface="Corbel"/>
                <a:cs typeface="Corbel"/>
              </a:rPr>
              <a:t>Не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	допускается</a:t>
            </a:r>
            <a:r>
              <a:rPr sz="1800" b="1" spc="-7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списывание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	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сочинения</a:t>
            </a:r>
            <a:r>
              <a:rPr sz="1800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из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	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какого-</a:t>
            </a:r>
            <a:r>
              <a:rPr sz="1800" spc="-20" dirty="0">
                <a:solidFill>
                  <a:srgbClr val="124261"/>
                </a:solidFill>
                <a:latin typeface="Corbel"/>
                <a:cs typeface="Corbel"/>
              </a:rPr>
              <a:t>либо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источника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или</a:t>
            </a:r>
            <a:r>
              <a:rPr sz="18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воспроизведение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по</a:t>
            </a:r>
            <a:r>
              <a:rPr sz="1800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памяти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чужого</a:t>
            </a:r>
            <a:r>
              <a:rPr sz="1800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текста.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80994" y="3949141"/>
            <a:ext cx="30981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7555" marR="5080" indent="-745490">
              <a:lnSpc>
                <a:spcPct val="100000"/>
              </a:lnSpc>
              <a:spcBef>
                <a:spcPts val="100"/>
              </a:spcBef>
              <a:tabLst>
                <a:tab pos="2353945" algn="l"/>
              </a:tabLst>
            </a:pP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Допускается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	</a:t>
            </a:r>
            <a:r>
              <a:rPr sz="1800" spc="-20" dirty="0">
                <a:solidFill>
                  <a:srgbClr val="124261"/>
                </a:solidFill>
                <a:latin typeface="Corbel"/>
                <a:cs typeface="Corbel"/>
              </a:rPr>
              <a:t>прямое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цитирование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36714" y="3949141"/>
            <a:ext cx="16249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4200" algn="l"/>
              </a:tabLst>
            </a:pP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или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	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косвенное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22163" y="4223715"/>
            <a:ext cx="30111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448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с</a:t>
            </a:r>
            <a:r>
              <a:rPr sz="1800" spc="-9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обязательной</a:t>
            </a:r>
            <a:r>
              <a:rPr sz="1800" spc="-7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ссылкой</a:t>
            </a:r>
            <a:r>
              <a:rPr sz="18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на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источник.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67380" y="4772609"/>
            <a:ext cx="6350635" cy="1668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9525" marR="5080" indent="-126746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Объем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цитирования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не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должен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превышать</a:t>
            </a:r>
            <a:r>
              <a:rPr sz="18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объем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собственного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текста</a:t>
            </a:r>
            <a:r>
              <a:rPr sz="1800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участника.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Если</a:t>
            </a:r>
            <a:r>
              <a:rPr sz="18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сочинение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признано</a:t>
            </a:r>
            <a:endParaRPr sz="1800">
              <a:latin typeface="Corbel"/>
              <a:cs typeface="Corbel"/>
            </a:endParaRPr>
          </a:p>
          <a:p>
            <a:pPr marL="725805" marR="167005" indent="20129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несамостоятельным,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то</a:t>
            </a:r>
            <a:r>
              <a:rPr sz="18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выставляется</a:t>
            </a:r>
            <a:r>
              <a:rPr sz="1800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«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незачет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»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за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невыполнение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требования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№2</a:t>
            </a:r>
            <a:r>
              <a:rPr sz="1800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и</a:t>
            </a:r>
            <a:r>
              <a:rPr sz="1800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«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незачет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»</a:t>
            </a:r>
            <a:r>
              <a:rPr sz="1800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за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работу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50" dirty="0">
                <a:solidFill>
                  <a:srgbClr val="124261"/>
                </a:solidFill>
                <a:latin typeface="Corbel"/>
                <a:cs typeface="Corbel"/>
              </a:rPr>
              <a:t>в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целом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(такое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сочинение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не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проверяется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по</a:t>
            </a:r>
            <a:r>
              <a:rPr sz="18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критериям</a:t>
            </a:r>
            <a:endParaRPr sz="1800">
              <a:latin typeface="Corbel"/>
              <a:cs typeface="Corbel"/>
            </a:endParaRPr>
          </a:p>
          <a:p>
            <a:pPr marL="2797810">
              <a:lnSpc>
                <a:spcPts val="2130"/>
              </a:lnSpc>
            </a:pP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оценивания).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911600" y="517982"/>
            <a:ext cx="52552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Критерии</a:t>
            </a:r>
            <a:r>
              <a:rPr spc="-110" dirty="0"/>
              <a:t> </a:t>
            </a:r>
            <a:r>
              <a:rPr spc="-10" dirty="0"/>
              <a:t>оценивания</a:t>
            </a:r>
            <a:r>
              <a:rPr spc="-114" dirty="0"/>
              <a:t> </a:t>
            </a:r>
            <a:r>
              <a:rPr spc="-25" dirty="0"/>
              <a:t>ИС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52448" y="1281049"/>
          <a:ext cx="9879330" cy="370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3405"/>
                <a:gridCol w="8035925"/>
              </a:tblGrid>
              <a:tr h="370205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Критерий</a:t>
                      </a:r>
                      <a:r>
                        <a:rPr sz="1800" b="1" spc="-25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1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Соответствие</a:t>
                      </a:r>
                      <a:r>
                        <a:rPr sz="1800" b="1" spc="-8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теме</a:t>
                      </a:r>
                      <a:r>
                        <a:rPr sz="1800" b="1" spc="-5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(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ориентация</a:t>
                      </a:r>
                      <a:r>
                        <a:rPr sz="1800" i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на</a:t>
                      </a:r>
                      <a:r>
                        <a:rPr sz="1800" i="1" spc="-3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тему,</a:t>
                      </a:r>
                      <a:r>
                        <a:rPr sz="1800" i="1" spc="-2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а</a:t>
                      </a:r>
                      <a:r>
                        <a:rPr sz="1800" i="1" spc="-7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не</a:t>
                      </a:r>
                      <a:r>
                        <a:rPr sz="1800" i="1" spc="-1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направление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!)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236065" y="1899615"/>
            <a:ext cx="10078720" cy="331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121920">
              <a:lnSpc>
                <a:spcPct val="101699"/>
              </a:lnSpc>
              <a:spcBef>
                <a:spcPts val="65"/>
              </a:spcBef>
            </a:pP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Участник</a:t>
            </a:r>
            <a:r>
              <a:rPr sz="1800" b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должен</a:t>
            </a:r>
            <a:r>
              <a:rPr sz="1800" b="1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рассуждать</a:t>
            </a:r>
            <a:r>
              <a:rPr sz="1800" b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на</a:t>
            </a:r>
            <a:r>
              <a:rPr sz="1800" b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предложенную</a:t>
            </a:r>
            <a:r>
              <a:rPr sz="1800" b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тему,</a:t>
            </a:r>
            <a:r>
              <a:rPr sz="1800" b="1" spc="2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выбрав</a:t>
            </a:r>
            <a:r>
              <a:rPr sz="1800" b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путь</a:t>
            </a:r>
            <a:r>
              <a:rPr sz="1800" b="1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её</a:t>
            </a:r>
            <a:r>
              <a:rPr sz="1800" b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раскрытия</a:t>
            </a:r>
            <a:r>
              <a:rPr sz="1800" b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(например, отвечает</a:t>
            </a:r>
            <a:r>
              <a:rPr sz="1800" b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на</a:t>
            </a:r>
            <a:r>
              <a:rPr sz="1800" b="1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вопрос,</a:t>
            </a:r>
            <a:r>
              <a:rPr sz="1800" b="1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поставленный</a:t>
            </a:r>
            <a:r>
              <a:rPr sz="1800" b="1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1800" b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теме,</a:t>
            </a:r>
            <a:r>
              <a:rPr sz="1800" b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или</a:t>
            </a:r>
            <a:r>
              <a:rPr sz="1800" b="1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размышляет</a:t>
            </a:r>
            <a:r>
              <a:rPr sz="1800" b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над</a:t>
            </a:r>
            <a:r>
              <a:rPr sz="1800" b="1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предложенной</a:t>
            </a:r>
            <a:r>
              <a:rPr sz="1800" b="1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проблемой</a:t>
            </a:r>
            <a:r>
              <a:rPr sz="1800" b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и</a:t>
            </a:r>
            <a:r>
              <a:rPr sz="1800" b="1" spc="-7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т.п.).</a:t>
            </a:r>
            <a:endParaRPr sz="1800">
              <a:latin typeface="Corbel"/>
              <a:cs typeface="Corbel"/>
            </a:endParaRPr>
          </a:p>
          <a:p>
            <a:pPr marL="12700" marR="271145" algn="just">
              <a:lnSpc>
                <a:spcPct val="100000"/>
              </a:lnSpc>
              <a:spcBef>
                <a:spcPts val="2090"/>
              </a:spcBef>
            </a:pP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«Незачёт»</a:t>
            </a:r>
            <a:r>
              <a:rPr sz="1800" b="1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ставится</a:t>
            </a:r>
            <a:r>
              <a:rPr sz="1800" b="1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только</a:t>
            </a:r>
            <a:r>
              <a:rPr sz="1800" b="1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</a:t>
            </a:r>
            <a:r>
              <a:rPr sz="1800" b="1" spc="-2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случае,</a:t>
            </a:r>
            <a:r>
              <a:rPr sz="18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если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сочинение</a:t>
            </a:r>
            <a:r>
              <a:rPr sz="1800" b="1" spc="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не</a:t>
            </a:r>
            <a:r>
              <a:rPr sz="1800" b="1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соответствует</a:t>
            </a:r>
            <a:r>
              <a:rPr sz="1800" b="1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теме,</a:t>
            </a:r>
            <a:r>
              <a:rPr sz="1800" b="1" spc="-2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нём</a:t>
            </a:r>
            <a:r>
              <a:rPr sz="1800" b="1" spc="-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нет</a:t>
            </a:r>
            <a:r>
              <a:rPr sz="18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ответа</a:t>
            </a:r>
            <a:r>
              <a:rPr sz="1800" b="1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Corbel"/>
                <a:cs typeface="Corbel"/>
              </a:rPr>
              <a:t>на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вопрос,</a:t>
            </a:r>
            <a:r>
              <a:rPr sz="1800" b="1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поставленный</a:t>
            </a:r>
            <a:r>
              <a:rPr sz="1800" b="1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</a:t>
            </a:r>
            <a:r>
              <a:rPr sz="18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теме,</a:t>
            </a:r>
            <a:r>
              <a:rPr sz="1800" b="1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или</a:t>
            </a:r>
            <a:r>
              <a:rPr sz="1800" b="1" spc="-4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</a:t>
            </a:r>
            <a:r>
              <a:rPr sz="18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нём</a:t>
            </a:r>
            <a:r>
              <a:rPr sz="1800" b="1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не</a:t>
            </a:r>
            <a:r>
              <a:rPr sz="1800" b="1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прослеживается</a:t>
            </a:r>
            <a:r>
              <a:rPr sz="18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конкретной</a:t>
            </a:r>
            <a:r>
              <a:rPr sz="1800" b="1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цели</a:t>
            </a:r>
            <a:r>
              <a:rPr sz="1800" b="1" spc="-4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высказывания.</a:t>
            </a:r>
            <a:r>
              <a:rPr sz="1800" b="1" spc="-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Corbel"/>
                <a:cs typeface="Corbel"/>
              </a:rPr>
              <a:t>Во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всех</a:t>
            </a:r>
            <a:r>
              <a:rPr sz="18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остальных</a:t>
            </a:r>
            <a:r>
              <a:rPr sz="18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случаях</a:t>
            </a:r>
            <a:r>
              <a:rPr sz="18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выставляется</a:t>
            </a:r>
            <a:r>
              <a:rPr sz="1800" b="1" spc="-4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«зачет».</a:t>
            </a:r>
            <a:endParaRPr sz="1800">
              <a:latin typeface="Corbel"/>
              <a:cs typeface="Corbel"/>
            </a:endParaRPr>
          </a:p>
          <a:p>
            <a:pPr marL="12700" marR="5080">
              <a:lnSpc>
                <a:spcPct val="100000"/>
              </a:lnSpc>
              <a:spcBef>
                <a:spcPts val="2165"/>
              </a:spcBef>
            </a:pP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«…нужно</a:t>
            </a:r>
            <a:r>
              <a:rPr sz="1800" i="1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учитывать,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что</a:t>
            </a:r>
            <a:r>
              <a:rPr sz="1800" i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участник</a:t>
            </a:r>
            <a:r>
              <a:rPr sz="1800" i="1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итогового</a:t>
            </a:r>
            <a:r>
              <a:rPr sz="1800" i="1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сочинения</a:t>
            </a:r>
            <a:r>
              <a:rPr sz="1800" i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вправе</a:t>
            </a:r>
            <a:r>
              <a:rPr sz="1800" i="1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выбрать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оригинальный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путь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25" dirty="0">
                <a:solidFill>
                  <a:srgbClr val="124261"/>
                </a:solidFill>
                <a:latin typeface="Corbel"/>
                <a:cs typeface="Corbel"/>
              </a:rPr>
              <a:t>ее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раскрытия.</a:t>
            </a:r>
            <a:r>
              <a:rPr sz="1800" i="1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«Незачет»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ставится</a:t>
            </a:r>
            <a:r>
              <a:rPr sz="1800" i="1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только</a:t>
            </a:r>
            <a:r>
              <a:rPr sz="1800" i="1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1800" i="1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случае,</a:t>
            </a:r>
            <a:r>
              <a:rPr sz="1800" i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если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сочинение</a:t>
            </a:r>
            <a:r>
              <a:rPr sz="1800" i="1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не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соответствует</a:t>
            </a:r>
            <a:r>
              <a:rPr sz="1800" i="1" spc="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теме,</a:t>
            </a:r>
            <a:r>
              <a:rPr sz="1800" i="1" spc="-7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1800" i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25" dirty="0">
                <a:solidFill>
                  <a:srgbClr val="124261"/>
                </a:solidFill>
                <a:latin typeface="Corbel"/>
                <a:cs typeface="Corbel"/>
              </a:rPr>
              <a:t>нем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нет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ответа</a:t>
            </a:r>
            <a:r>
              <a:rPr sz="1800" i="1" spc="-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на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вопрос,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 поставленный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в теме,</a:t>
            </a:r>
            <a:r>
              <a:rPr sz="1800" i="1" spc="-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или</a:t>
            </a:r>
            <a:r>
              <a:rPr sz="1800" i="1" spc="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1800" i="1" spc="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сочинении</a:t>
            </a:r>
            <a:r>
              <a:rPr sz="1800" i="1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не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прослеживается</a:t>
            </a:r>
            <a:r>
              <a:rPr sz="1800" i="1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конкретной </a:t>
            </a:r>
            <a:r>
              <a:rPr sz="1800" i="1" spc="-20" dirty="0">
                <a:solidFill>
                  <a:srgbClr val="124261"/>
                </a:solidFill>
                <a:latin typeface="Corbel"/>
                <a:cs typeface="Corbel"/>
              </a:rPr>
              <a:t>цели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высказывания.</a:t>
            </a:r>
            <a:r>
              <a:rPr sz="1800" i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При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оценке</a:t>
            </a:r>
            <a:r>
              <a:rPr sz="1800" i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сочинения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по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данному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критерию</a:t>
            </a:r>
            <a:r>
              <a:rPr sz="1800" i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не</a:t>
            </a:r>
            <a:r>
              <a:rPr sz="1800" i="1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учитываются</a:t>
            </a:r>
            <a:r>
              <a:rPr sz="1800" i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логические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ошибки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20" dirty="0">
                <a:solidFill>
                  <a:srgbClr val="124261"/>
                </a:solidFill>
                <a:latin typeface="Corbel"/>
                <a:cs typeface="Corbel"/>
              </a:rPr>
              <a:t>(они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выявляются</a:t>
            </a:r>
            <a:r>
              <a:rPr sz="1800" i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при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оценке</a:t>
            </a:r>
            <a:r>
              <a:rPr sz="1800" i="1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сочинения</a:t>
            </a:r>
            <a:r>
              <a:rPr sz="1800" i="1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по</a:t>
            </a:r>
            <a:r>
              <a:rPr sz="1800" i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Критерию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№3)»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(МР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п.5.2.5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с.32)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911600" y="517982"/>
            <a:ext cx="52552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Критерии</a:t>
            </a:r>
            <a:r>
              <a:rPr spc="-110" dirty="0"/>
              <a:t> </a:t>
            </a:r>
            <a:r>
              <a:rPr spc="-10" dirty="0"/>
              <a:t>оценивания</a:t>
            </a:r>
            <a:r>
              <a:rPr spc="-114" dirty="0"/>
              <a:t> </a:t>
            </a:r>
            <a:r>
              <a:rPr spc="-25" dirty="0"/>
              <a:t>ИС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52448" y="1276477"/>
          <a:ext cx="9879330" cy="919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3405"/>
                <a:gridCol w="8035925"/>
              </a:tblGrid>
              <a:tr h="91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Критерий</a:t>
                      </a:r>
                      <a:r>
                        <a:rPr sz="1800" b="1" spc="-25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2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482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 marR="89916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Аргументация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.</a:t>
                      </a:r>
                      <a:r>
                        <a:rPr sz="1800" spc="-8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Привлечение</a:t>
                      </a:r>
                      <a:r>
                        <a:rPr sz="1800" spc="-1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литературного</a:t>
                      </a:r>
                      <a:r>
                        <a:rPr sz="1800" spc="-4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материала (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достаточно</a:t>
                      </a:r>
                      <a:r>
                        <a:rPr sz="1800" i="1" spc="-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1 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литературного</a:t>
                      </a:r>
                      <a:r>
                        <a:rPr sz="1800" i="1" spc="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источника </a:t>
                      </a:r>
                      <a:r>
                        <a:rPr sz="1800" i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,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многообразие</a:t>
                      </a:r>
                      <a:r>
                        <a:rPr sz="1800" i="1" spc="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жанрово-стилевой</a:t>
                      </a:r>
                      <a:endParaRPr sz="1800">
                        <a:latin typeface="Corbel"/>
                        <a:cs typeface="Corbel"/>
                      </a:endParaRPr>
                    </a:p>
                    <a:p>
                      <a:pPr marL="10033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принадлежности</a:t>
                      </a:r>
                      <a:r>
                        <a:rPr sz="1800" i="1" spc="-8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i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текстов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)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17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236065" y="2283916"/>
            <a:ext cx="9779000" cy="41389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117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Данный</a:t>
            </a:r>
            <a:r>
              <a:rPr sz="1800" b="1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критерий</a:t>
            </a:r>
            <a:r>
              <a:rPr sz="1800" b="1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нацеливает</a:t>
            </a:r>
            <a:r>
              <a:rPr sz="1800" b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на</a:t>
            </a:r>
            <a:r>
              <a:rPr sz="1800" b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проверку</a:t>
            </a:r>
            <a:r>
              <a:rPr sz="1800" b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умения</a:t>
            </a:r>
            <a:r>
              <a:rPr sz="1800" b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строить</a:t>
            </a:r>
            <a:r>
              <a:rPr sz="1800" b="1" spc="-9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рассуждение,</a:t>
            </a:r>
            <a:r>
              <a:rPr sz="1800" b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доказывать</a:t>
            </a:r>
            <a:r>
              <a:rPr sz="1800" b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20" dirty="0">
                <a:solidFill>
                  <a:srgbClr val="124261"/>
                </a:solidFill>
                <a:latin typeface="Corbel"/>
                <a:cs typeface="Corbel"/>
              </a:rPr>
              <a:t>свою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позицию,</a:t>
            </a:r>
            <a:r>
              <a:rPr sz="1800" b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формулируя</a:t>
            </a:r>
            <a:r>
              <a:rPr sz="1800" b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аргументы</a:t>
            </a:r>
            <a:r>
              <a:rPr sz="1800" b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и</a:t>
            </a:r>
            <a:r>
              <a:rPr sz="1800" b="1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подкрепляя</a:t>
            </a:r>
            <a:r>
              <a:rPr sz="1800" b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их</a:t>
            </a:r>
            <a:r>
              <a:rPr sz="1800" b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примерами</a:t>
            </a:r>
            <a:r>
              <a:rPr sz="1800" b="1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из</a:t>
            </a:r>
            <a:r>
              <a:rPr sz="1800" b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опубликованных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литературных</a:t>
            </a:r>
            <a:r>
              <a:rPr sz="1800" b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произведений.</a:t>
            </a:r>
            <a:endParaRPr sz="1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800">
              <a:latin typeface="Corbel"/>
              <a:cs typeface="Corbel"/>
            </a:endParaRPr>
          </a:p>
          <a:p>
            <a:pPr marL="12700" marR="347345">
              <a:lnSpc>
                <a:spcPts val="2130"/>
              </a:lnSpc>
            </a:pP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«Незачёт»</a:t>
            </a:r>
            <a:r>
              <a:rPr sz="1800" b="1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ставится</a:t>
            </a:r>
            <a:r>
              <a:rPr sz="1800" b="1" spc="-7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при</a:t>
            </a:r>
            <a:r>
              <a:rPr sz="1800" b="1" spc="-6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условии,</a:t>
            </a:r>
            <a:r>
              <a:rPr sz="1800" b="1" spc="-7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если</a:t>
            </a:r>
            <a:r>
              <a:rPr sz="1800" b="1" spc="-9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сочинение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не</a:t>
            </a:r>
            <a:r>
              <a:rPr sz="18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содержит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аргументации,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написано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Corbel"/>
                <a:cs typeface="Corbel"/>
              </a:rPr>
              <a:t>без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опоры</a:t>
            </a:r>
            <a:r>
              <a:rPr sz="1800" b="1" spc="-7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на</a:t>
            </a:r>
            <a:r>
              <a:rPr sz="18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литературный</a:t>
            </a:r>
            <a:r>
              <a:rPr sz="18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материал,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или</a:t>
            </a:r>
            <a:r>
              <a:rPr sz="1800" b="1" spc="-6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</a:t>
            </a:r>
            <a:r>
              <a:rPr sz="1800" b="1" spc="-7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нём</a:t>
            </a:r>
            <a:r>
              <a:rPr sz="1800" b="1" spc="3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искажено</a:t>
            </a:r>
            <a:r>
              <a:rPr sz="1800" b="1" spc="-7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содержание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выбранного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текста,</a:t>
            </a:r>
            <a:r>
              <a:rPr sz="1800" b="1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Corbel"/>
                <a:cs typeface="Corbel"/>
              </a:rPr>
              <a:t>или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ts val="2090"/>
              </a:lnSpc>
            </a:pP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литературный</a:t>
            </a:r>
            <a:r>
              <a:rPr sz="18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материал</a:t>
            </a:r>
            <a:r>
              <a:rPr sz="1800" b="1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лишь</a:t>
            </a:r>
            <a:r>
              <a:rPr sz="18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упоминается</a:t>
            </a:r>
            <a:r>
              <a:rPr sz="1800" b="1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</a:t>
            </a:r>
            <a:r>
              <a:rPr sz="18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работе.</a:t>
            </a:r>
            <a:r>
              <a:rPr sz="1800" b="1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Во</a:t>
            </a:r>
            <a:r>
              <a:rPr sz="1800" b="1" spc="-2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всех</a:t>
            </a:r>
            <a:r>
              <a:rPr sz="1800" b="1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остальных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случаях</a:t>
            </a:r>
            <a:r>
              <a:rPr sz="1800" b="1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выставляется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«зачет».</a:t>
            </a:r>
            <a:endParaRPr sz="1800">
              <a:latin typeface="Corbel"/>
              <a:cs typeface="Corbel"/>
            </a:endParaRPr>
          </a:p>
          <a:p>
            <a:pPr marL="12700" marR="5080">
              <a:lnSpc>
                <a:spcPct val="100000"/>
              </a:lnSpc>
              <a:spcBef>
                <a:spcPts val="2160"/>
              </a:spcBef>
            </a:pP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«В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соответствии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с</a:t>
            </a:r>
            <a:r>
              <a:rPr sz="1800" i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данным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критерием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участник</a:t>
            </a:r>
            <a:r>
              <a:rPr sz="1800" i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итогового</a:t>
            </a:r>
            <a:r>
              <a:rPr sz="1800" i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сочинения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подкрепляет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аргументы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примерами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из</a:t>
            </a:r>
            <a:r>
              <a:rPr sz="1800" i="1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опубликованных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литературных</a:t>
            </a:r>
            <a:r>
              <a:rPr sz="1800" i="1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произведений.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При</a:t>
            </a:r>
            <a:r>
              <a:rPr sz="1800" i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написании</a:t>
            </a:r>
            <a:r>
              <a:rPr sz="1800" i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итогового</a:t>
            </a:r>
            <a:r>
              <a:rPr sz="1800" i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сочинения участник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должен</a:t>
            </a:r>
            <a:r>
              <a:rPr sz="1800" i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строить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рассуждение,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доказывая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свою</a:t>
            </a:r>
            <a:r>
              <a:rPr sz="1800" i="1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позицию,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формулируя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аргументы</a:t>
            </a:r>
            <a:r>
              <a:rPr sz="1800" i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20" dirty="0">
                <a:solidFill>
                  <a:srgbClr val="124261"/>
                </a:solidFill>
                <a:latin typeface="Corbel"/>
                <a:cs typeface="Corbel"/>
              </a:rPr>
              <a:t>(они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могут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включать</a:t>
            </a:r>
            <a:r>
              <a:rPr sz="1800" i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и</a:t>
            </a:r>
            <a:r>
              <a:rPr sz="1800" i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примеры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из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личного</a:t>
            </a:r>
            <a:r>
              <a:rPr sz="1800" i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опыта).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Обязательным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требованием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является</a:t>
            </a:r>
            <a:endParaRPr sz="1800">
              <a:latin typeface="Corbel"/>
              <a:cs typeface="Corbel"/>
            </a:endParaRPr>
          </a:p>
          <a:p>
            <a:pPr marL="12700" marR="1064260">
              <a:lnSpc>
                <a:spcPts val="2160"/>
              </a:lnSpc>
              <a:spcBef>
                <a:spcPts val="40"/>
              </a:spcBef>
            </a:pP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подкрепление</a:t>
            </a:r>
            <a:r>
              <a:rPr sz="1800" i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аргументов</a:t>
            </a:r>
            <a:r>
              <a:rPr sz="1800" i="1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хотя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бы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одним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примером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из</a:t>
            </a:r>
            <a:r>
              <a:rPr sz="1800" i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опубликованных</a:t>
            </a:r>
            <a:r>
              <a:rPr sz="1800" i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литературных произведений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(достаточно</a:t>
            </a:r>
            <a:r>
              <a:rPr sz="1800" i="1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одного</a:t>
            </a:r>
            <a:r>
              <a:rPr sz="1800" i="1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примера)».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(МР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п.5.2.6</a:t>
            </a:r>
            <a:r>
              <a:rPr sz="1800" i="1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с.32)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911600" y="517982"/>
            <a:ext cx="52552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Критерии</a:t>
            </a:r>
            <a:r>
              <a:rPr spc="-110" dirty="0"/>
              <a:t> </a:t>
            </a:r>
            <a:r>
              <a:rPr spc="-10" dirty="0"/>
              <a:t>оценивания</a:t>
            </a:r>
            <a:r>
              <a:rPr spc="-114" dirty="0"/>
              <a:t> </a:t>
            </a:r>
            <a:r>
              <a:rPr spc="-25" dirty="0"/>
              <a:t>ИС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52448" y="1276477"/>
          <a:ext cx="9879330" cy="370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3405"/>
                <a:gridCol w="8035925"/>
              </a:tblGrid>
              <a:tr h="370205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Критерий</a:t>
                      </a:r>
                      <a:r>
                        <a:rPr sz="1800" b="1" spc="-25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3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Композиция</a:t>
                      </a:r>
                      <a:r>
                        <a:rPr sz="1800" b="1" spc="-6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и</a:t>
                      </a:r>
                      <a:r>
                        <a:rPr sz="1800" spc="-8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логика</a:t>
                      </a:r>
                      <a:r>
                        <a:rPr sz="1800" spc="-7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рассуждения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236065" y="1780489"/>
            <a:ext cx="9515475" cy="1668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779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Нацеливает</a:t>
            </a:r>
            <a:r>
              <a:rPr sz="1800" b="1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на</a:t>
            </a:r>
            <a:r>
              <a:rPr sz="1800" b="1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проверку</a:t>
            </a:r>
            <a:r>
              <a:rPr sz="1800" b="1" spc="-6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умения</a:t>
            </a:r>
            <a:r>
              <a:rPr sz="1800" b="1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логично</a:t>
            </a:r>
            <a:r>
              <a:rPr sz="1800" b="1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выстраивать</a:t>
            </a:r>
            <a:r>
              <a:rPr sz="1800" b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рассуждение</a:t>
            </a:r>
            <a:r>
              <a:rPr sz="1800" b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на</a:t>
            </a:r>
            <a:r>
              <a:rPr sz="1800" b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предложенную</a:t>
            </a:r>
            <a:r>
              <a:rPr sz="1800" b="1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тему.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Участник</a:t>
            </a:r>
            <a:r>
              <a:rPr sz="1800" b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должен</a:t>
            </a:r>
            <a:r>
              <a:rPr sz="1800" b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выдерживать</a:t>
            </a:r>
            <a:r>
              <a:rPr sz="1800" b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соотношение</a:t>
            </a:r>
            <a:r>
              <a:rPr sz="1800" b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между</a:t>
            </a:r>
            <a:r>
              <a:rPr sz="1800" b="1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тезисом</a:t>
            </a:r>
            <a:r>
              <a:rPr sz="1800" b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и</a:t>
            </a:r>
            <a:r>
              <a:rPr sz="1800" b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доказательствами.</a:t>
            </a:r>
            <a:endParaRPr sz="1800">
              <a:latin typeface="Corbel"/>
              <a:cs typeface="Corbel"/>
            </a:endParaRPr>
          </a:p>
          <a:p>
            <a:pPr marL="12700" marR="5080">
              <a:lnSpc>
                <a:spcPct val="99300"/>
              </a:lnSpc>
              <a:spcBef>
                <a:spcPts val="2180"/>
              </a:spcBef>
            </a:pP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«Незачёт»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ставится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при</a:t>
            </a:r>
            <a:r>
              <a:rPr sz="18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условии,</a:t>
            </a:r>
            <a:r>
              <a:rPr sz="1800" b="1" spc="-4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если</a:t>
            </a:r>
            <a:r>
              <a:rPr sz="18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грубые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логические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нарушения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мешают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пониманию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смысла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сказанного</a:t>
            </a:r>
            <a:r>
              <a:rPr sz="1800" b="1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или</a:t>
            </a:r>
            <a:r>
              <a:rPr sz="18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отсутствует</a:t>
            </a:r>
            <a:r>
              <a:rPr sz="1800" b="1" spc="-6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тезисно-доказательная</a:t>
            </a:r>
            <a:r>
              <a:rPr sz="1800" b="1" spc="-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часть.</a:t>
            </a:r>
            <a:r>
              <a:rPr sz="1800" b="1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Во</a:t>
            </a:r>
            <a:r>
              <a:rPr sz="1800" b="1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всех</a:t>
            </a:r>
            <a:r>
              <a:rPr sz="18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остальных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случаях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выставляется</a:t>
            </a:r>
            <a:r>
              <a:rPr sz="1800" b="1" spc="-6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«зачет».</a:t>
            </a:r>
            <a:endParaRPr sz="1800">
              <a:latin typeface="Corbel"/>
              <a:cs typeface="Corbe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152448" y="3559428"/>
          <a:ext cx="9879964" cy="3011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2300"/>
                <a:gridCol w="448309"/>
                <a:gridCol w="8809355"/>
              </a:tblGrid>
              <a:tr h="370205">
                <a:tc rowSpan="7">
                  <a:txBody>
                    <a:bodyPr/>
                    <a:lstStyle/>
                    <a:p>
                      <a:pPr marL="685800">
                        <a:lnSpc>
                          <a:spcPct val="100000"/>
                        </a:lnSpc>
                        <a:spcBef>
                          <a:spcPts val="1510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Типичные</a:t>
                      </a:r>
                      <a:r>
                        <a:rPr sz="1550" b="1" spc="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ошибки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1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590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отсутствие</a:t>
                      </a:r>
                      <a:r>
                        <a:rPr sz="1550" b="1" spc="8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тезиса/микровывода</a:t>
                      </a:r>
                      <a:r>
                        <a:rPr sz="1550" b="1" spc="12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после</a:t>
                      </a:r>
                      <a:r>
                        <a:rPr sz="1550" b="1" spc="3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примера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03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2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1644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 marR="137795">
                        <a:lnSpc>
                          <a:spcPct val="102699"/>
                        </a:lnSpc>
                        <a:spcBef>
                          <a:spcPts val="270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отсутствие</a:t>
                      </a:r>
                      <a:r>
                        <a:rPr sz="1550" b="1" spc="15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или</a:t>
                      </a:r>
                      <a:r>
                        <a:rPr sz="1550" b="1" spc="8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нарушение</a:t>
                      </a:r>
                      <a:r>
                        <a:rPr sz="1550" b="1" spc="16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смысловых</a:t>
                      </a:r>
                      <a:r>
                        <a:rPr sz="1550" b="1" spc="9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связей</a:t>
                      </a:r>
                      <a:r>
                        <a:rPr sz="1550" b="1" spc="8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между</a:t>
                      </a:r>
                      <a:r>
                        <a:rPr sz="1550" b="1" spc="1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основными</a:t>
                      </a:r>
                      <a:r>
                        <a:rPr sz="1550" b="1" spc="9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частями</a:t>
                      </a:r>
                      <a:r>
                        <a:rPr sz="1550" b="1" spc="14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сочинения,</a:t>
                      </a:r>
                      <a:r>
                        <a:rPr sz="1550" b="1" spc="9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особенно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между</a:t>
                      </a:r>
                      <a:r>
                        <a:rPr sz="1550" b="1" spc="10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вступлением</a:t>
                      </a:r>
                      <a:r>
                        <a:rPr sz="1550" b="1" spc="9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и</a:t>
                      </a:r>
                      <a:r>
                        <a:rPr sz="1550" b="1" spc="9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заключением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3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590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недостаточная</a:t>
                      </a:r>
                      <a:r>
                        <a:rPr sz="1550" b="1" spc="8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соотнесённость</a:t>
                      </a:r>
                      <a:r>
                        <a:rPr sz="1550" b="1" spc="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вступления</a:t>
                      </a:r>
                      <a:r>
                        <a:rPr sz="1550" b="1" spc="10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и/или</a:t>
                      </a:r>
                      <a:r>
                        <a:rPr sz="1550" b="1" spc="8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заключения</a:t>
                      </a:r>
                      <a:r>
                        <a:rPr sz="1550" b="1" spc="8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 темой</a:t>
                      </a:r>
                      <a:r>
                        <a:rPr sz="1550" b="1" spc="12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сочинения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412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759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4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1644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 marR="805180">
                        <a:lnSpc>
                          <a:spcPct val="102699"/>
                        </a:lnSpc>
                        <a:spcBef>
                          <a:spcPts val="270"/>
                        </a:spcBef>
                      </a:pPr>
                      <a:r>
                        <a:rPr sz="1550" b="1" spc="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отсутствие</a:t>
                      </a:r>
                      <a:r>
                        <a:rPr sz="1550" b="1" spc="3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необходимых</a:t>
                      </a:r>
                      <a:r>
                        <a:rPr sz="1550" b="1" spc="2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частей</a:t>
                      </a:r>
                      <a:r>
                        <a:rPr sz="1550" b="1" spc="3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высказывания,</a:t>
                      </a:r>
                      <a:r>
                        <a:rPr sz="1550" b="1" spc="6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нарушения</a:t>
                      </a:r>
                      <a:r>
                        <a:rPr sz="1550" b="1" spc="4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в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их</a:t>
                      </a:r>
                      <a:r>
                        <a:rPr sz="1550" b="1" spc="-3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последовательности,</a:t>
                      </a:r>
                      <a:r>
                        <a:rPr sz="1550" b="1" spc="4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4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диспропорции</a:t>
                      </a:r>
                      <a:r>
                        <a:rPr sz="1550" b="1" spc="12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в</a:t>
                      </a:r>
                      <a:r>
                        <a:rPr sz="1550" b="1" spc="1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объёме</a:t>
                      </a:r>
                      <a:r>
                        <a:rPr sz="1550" b="1" spc="13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частей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5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590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неоправданное</a:t>
                      </a:r>
                      <a:r>
                        <a:rPr sz="1550" b="1" spc="114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повторение</a:t>
                      </a:r>
                      <a:r>
                        <a:rPr sz="1550" b="1" spc="1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высказанной</a:t>
                      </a:r>
                      <a:r>
                        <a:rPr sz="1550" b="1" spc="9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ранее</a:t>
                      </a:r>
                      <a:r>
                        <a:rPr sz="1550" b="1" spc="9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мысли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412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6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590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несоответствие</a:t>
                      </a:r>
                      <a:r>
                        <a:rPr sz="1550" b="1" spc="6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аргумента</a:t>
                      </a:r>
                      <a:r>
                        <a:rPr sz="1550" b="1" spc="1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тезису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46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7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590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логические</a:t>
                      </a:r>
                      <a:r>
                        <a:rPr sz="1550" b="1" spc="9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ошибки</a:t>
                      </a:r>
                      <a:r>
                        <a:rPr sz="1550" b="1" spc="7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(нарушение</a:t>
                      </a:r>
                      <a:r>
                        <a:rPr sz="1550" b="1" spc="10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причинно-следственных</a:t>
                      </a:r>
                      <a:r>
                        <a:rPr sz="1550" b="1" spc="7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связей</a:t>
                      </a:r>
                      <a:r>
                        <a:rPr sz="1550" b="1" spc="7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и</a:t>
                      </a:r>
                      <a:r>
                        <a:rPr sz="1550" b="1" spc="2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2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пр.)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911600" y="517982"/>
            <a:ext cx="52552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Критерии</a:t>
            </a:r>
            <a:r>
              <a:rPr spc="-110" dirty="0"/>
              <a:t> </a:t>
            </a:r>
            <a:r>
              <a:rPr spc="-10" dirty="0"/>
              <a:t>оценивания</a:t>
            </a:r>
            <a:r>
              <a:rPr spc="-114" dirty="0"/>
              <a:t> </a:t>
            </a:r>
            <a:r>
              <a:rPr spc="-25" dirty="0"/>
              <a:t>ИС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52448" y="1276477"/>
          <a:ext cx="9879330" cy="370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3405"/>
                <a:gridCol w="8035925"/>
              </a:tblGrid>
              <a:tr h="370205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Критерий</a:t>
                      </a:r>
                      <a:r>
                        <a:rPr sz="1800" b="1" spc="-25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4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Качество</a:t>
                      </a:r>
                      <a:r>
                        <a:rPr sz="1800" b="1" spc="-4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письменной</a:t>
                      </a:r>
                      <a:r>
                        <a:rPr sz="1800" b="1" spc="-2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речи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236065" y="1794459"/>
            <a:ext cx="9237345" cy="140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Нацеливает</a:t>
            </a:r>
            <a:r>
              <a:rPr sz="1800" b="1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на</a:t>
            </a:r>
            <a:r>
              <a:rPr sz="1800" b="1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проверку</a:t>
            </a:r>
            <a:r>
              <a:rPr sz="1800" b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речевого</a:t>
            </a:r>
            <a:r>
              <a:rPr sz="1800" b="1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оформления</a:t>
            </a:r>
            <a:r>
              <a:rPr sz="1800" b="1" spc="-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текста</a:t>
            </a:r>
            <a:r>
              <a:rPr sz="1800" b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сочинения.</a:t>
            </a:r>
            <a:endParaRPr sz="1800">
              <a:latin typeface="Corbel"/>
              <a:cs typeface="Corbel"/>
            </a:endParaRPr>
          </a:p>
          <a:p>
            <a:pPr marL="12700" marR="5080">
              <a:lnSpc>
                <a:spcPct val="100000"/>
              </a:lnSpc>
              <a:spcBef>
                <a:spcPts val="2165"/>
              </a:spcBef>
            </a:pP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«Незачёт»</a:t>
            </a:r>
            <a:r>
              <a:rPr sz="1800" b="1" spc="-6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ставится</a:t>
            </a:r>
            <a:r>
              <a:rPr sz="1800" b="1" spc="-6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при</a:t>
            </a:r>
            <a:r>
              <a:rPr sz="1800" b="1" spc="-9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условии,</a:t>
            </a:r>
            <a:r>
              <a:rPr sz="1800" b="1" spc="-6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если</a:t>
            </a:r>
            <a:r>
              <a:rPr sz="1800" b="1" spc="-7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низкое</a:t>
            </a:r>
            <a:r>
              <a:rPr sz="1800" b="1" spc="-9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качество</a:t>
            </a:r>
            <a:r>
              <a:rPr sz="18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речи</a:t>
            </a:r>
            <a:r>
              <a:rPr sz="18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(в</a:t>
            </a:r>
            <a:r>
              <a:rPr sz="1800" b="1" spc="-8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том</a:t>
            </a:r>
            <a:r>
              <a:rPr sz="1800" b="1" spc="-7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числе</a:t>
            </a:r>
            <a:r>
              <a:rPr sz="1800" b="1" spc="-6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речевые</a:t>
            </a:r>
            <a:r>
              <a:rPr sz="1800" b="1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ошибки)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существенно</a:t>
            </a:r>
            <a:r>
              <a:rPr sz="18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затрудняет</a:t>
            </a:r>
            <a:r>
              <a:rPr sz="18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понимание</a:t>
            </a:r>
            <a:r>
              <a:rPr sz="18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смысла</a:t>
            </a:r>
            <a:r>
              <a:rPr sz="18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сочинения.</a:t>
            </a:r>
            <a:r>
              <a:rPr sz="18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Во</a:t>
            </a:r>
            <a:r>
              <a:rPr sz="18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всех</a:t>
            </a:r>
            <a:r>
              <a:rPr sz="1800" b="1" spc="-6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остальных</a:t>
            </a:r>
            <a:r>
              <a:rPr sz="1800" b="1" spc="-3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случаях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выставляется</a:t>
            </a:r>
            <a:r>
              <a:rPr sz="1800" b="1" spc="-4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«зачёт».</a:t>
            </a:r>
            <a:endParaRPr sz="1800">
              <a:latin typeface="Corbel"/>
              <a:cs typeface="Corbe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152448" y="3422269"/>
          <a:ext cx="9879964" cy="2966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2300"/>
                <a:gridCol w="448309"/>
                <a:gridCol w="8809355"/>
              </a:tblGrid>
              <a:tr h="370205">
                <a:tc rowSpan="8">
                  <a:txBody>
                    <a:bodyPr/>
                    <a:lstStyle/>
                    <a:p>
                      <a:pPr marL="658495">
                        <a:lnSpc>
                          <a:spcPct val="100000"/>
                        </a:lnSpc>
                        <a:spcBef>
                          <a:spcPts val="1510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Типичные</a:t>
                      </a:r>
                      <a:r>
                        <a:rPr sz="1550" b="1" spc="-3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ошибки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1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590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употребление</a:t>
                      </a:r>
                      <a:r>
                        <a:rPr sz="1550" b="1" spc="8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слова</a:t>
                      </a:r>
                      <a:r>
                        <a:rPr sz="1550" b="1" spc="2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в</a:t>
                      </a:r>
                      <a:r>
                        <a:rPr sz="1550" b="1" spc="4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неверном</a:t>
                      </a:r>
                      <a:r>
                        <a:rPr sz="1550" b="1" spc="7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значении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2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590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нарушение</a:t>
                      </a:r>
                      <a:r>
                        <a:rPr sz="1550" b="1" spc="7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лексической</a:t>
                      </a:r>
                      <a:r>
                        <a:rPr sz="1550" b="1" spc="6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сочетаемости</a:t>
                      </a:r>
                      <a:r>
                        <a:rPr sz="1550" b="1" spc="6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2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слов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412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3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590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пропуск</a:t>
                      </a:r>
                      <a:r>
                        <a:rPr sz="1550" b="1" spc="4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нужного</a:t>
                      </a:r>
                      <a:r>
                        <a:rPr sz="1550" b="1" spc="6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слова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46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4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590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неудачное</a:t>
                      </a:r>
                      <a:r>
                        <a:rPr sz="1550" b="1" spc="4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употребление</a:t>
                      </a:r>
                      <a:r>
                        <a:rPr sz="1550" b="1" spc="5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местоимений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412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5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546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плеоназм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6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546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употребление</a:t>
                      </a:r>
                      <a:r>
                        <a:rPr sz="1550" b="1" spc="8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иностилевой</a:t>
                      </a:r>
                      <a:r>
                        <a:rPr sz="1550" b="1" spc="6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лексики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7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546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клишированность</a:t>
                      </a:r>
                      <a:r>
                        <a:rPr sz="1550" b="1" spc="1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2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речи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1770" marB="0" vert="vert27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550" b="1" spc="-5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8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590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ошибки</a:t>
                      </a:r>
                      <a:r>
                        <a:rPr sz="1550" b="1" spc="45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во</a:t>
                      </a:r>
                      <a:r>
                        <a:rPr sz="1550" b="1" spc="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55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фразеологизмах</a:t>
                      </a:r>
                      <a:endParaRPr sz="1550">
                        <a:latin typeface="Corbel"/>
                        <a:cs typeface="Corbel"/>
                      </a:endParaRPr>
                    </a:p>
                  </a:txBody>
                  <a:tcPr marL="0" marR="0" marT="412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36065" y="517982"/>
            <a:ext cx="52552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Критерии</a:t>
            </a:r>
            <a:r>
              <a:rPr spc="-110" dirty="0"/>
              <a:t> </a:t>
            </a:r>
            <a:r>
              <a:rPr spc="-10" dirty="0"/>
              <a:t>оценивания</a:t>
            </a:r>
            <a:r>
              <a:rPr spc="-114" dirty="0"/>
              <a:t> </a:t>
            </a:r>
            <a:r>
              <a:rPr spc="-25" dirty="0"/>
              <a:t>ИС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52448" y="1276477"/>
          <a:ext cx="9879330" cy="370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3405"/>
                <a:gridCol w="8035925"/>
              </a:tblGrid>
              <a:tr h="370205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Критерий</a:t>
                      </a:r>
                      <a:r>
                        <a:rPr sz="1800" b="1" spc="-25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C00000"/>
                          </a:solidFill>
                          <a:latin typeface="Corbel"/>
                          <a:cs typeface="Corbel"/>
                        </a:rPr>
                        <a:t>5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b="1" spc="-10" dirty="0">
                          <a:solidFill>
                            <a:srgbClr val="124261"/>
                          </a:solidFill>
                          <a:latin typeface="Corbel"/>
                          <a:cs typeface="Corbel"/>
                        </a:rPr>
                        <a:t>Грамотность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T="361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236065" y="1858466"/>
            <a:ext cx="8987155" cy="3887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24261"/>
                </a:solidFill>
                <a:latin typeface="Corbel"/>
                <a:cs typeface="Corbel"/>
              </a:rPr>
              <a:t>Оценка</a:t>
            </a:r>
            <a:r>
              <a:rPr sz="1800" b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грамотности</a:t>
            </a:r>
            <a:r>
              <a:rPr sz="1800" b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orbel"/>
                <a:cs typeface="Corbel"/>
              </a:rPr>
              <a:t>участника.</a:t>
            </a:r>
            <a:endParaRPr sz="1800">
              <a:latin typeface="Corbel"/>
              <a:cs typeface="Corbel"/>
            </a:endParaRPr>
          </a:p>
          <a:p>
            <a:pPr marL="12700" marR="5080">
              <a:lnSpc>
                <a:spcPct val="101699"/>
              </a:lnSpc>
              <a:spcBef>
                <a:spcPts val="2125"/>
              </a:spcBef>
            </a:pP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«Незачёт»</a:t>
            </a:r>
            <a:r>
              <a:rPr sz="18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ставится,</a:t>
            </a:r>
            <a:r>
              <a:rPr sz="1800" b="1" spc="-8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если</a:t>
            </a:r>
            <a:r>
              <a:rPr sz="1800" b="1" spc="-6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на</a:t>
            </a:r>
            <a:r>
              <a:rPr sz="18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100</a:t>
            </a:r>
            <a:r>
              <a:rPr sz="1800" b="1" spc="-5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слов</a:t>
            </a:r>
            <a:r>
              <a:rPr sz="1800" b="1" spc="-6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</a:t>
            </a:r>
            <a:r>
              <a:rPr sz="1800" b="1" spc="-7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среднем</a:t>
            </a:r>
            <a:r>
              <a:rPr sz="18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приходится</a:t>
            </a:r>
            <a:r>
              <a:rPr sz="1800" b="1" spc="-5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в</a:t>
            </a:r>
            <a:r>
              <a:rPr sz="1800" b="1" spc="-4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сумме</a:t>
            </a:r>
            <a:r>
              <a:rPr sz="18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более</a:t>
            </a:r>
            <a:r>
              <a:rPr sz="1800" b="1" spc="-4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пяти</a:t>
            </a:r>
            <a:r>
              <a:rPr sz="1800" b="1" spc="-6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ошибок: грамматических,</a:t>
            </a:r>
            <a:r>
              <a:rPr sz="1800" b="1" spc="-4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орфографических,</a:t>
            </a:r>
            <a:r>
              <a:rPr sz="1800" b="1" spc="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orbel"/>
                <a:cs typeface="Corbel"/>
              </a:rPr>
              <a:t>пунктуационных.</a:t>
            </a:r>
            <a:endParaRPr sz="18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800">
              <a:latin typeface="Corbel"/>
              <a:cs typeface="Corbel"/>
            </a:endParaRPr>
          </a:p>
          <a:p>
            <a:pPr marL="12700" marR="3209925">
              <a:lnSpc>
                <a:spcPct val="100000"/>
              </a:lnSpc>
            </a:pP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Количество</a:t>
            </a:r>
            <a:r>
              <a:rPr sz="18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возможных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ошибок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определяется</a:t>
            </a:r>
            <a:r>
              <a:rPr sz="1800" spc="-10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по</a:t>
            </a:r>
            <a:r>
              <a:rPr sz="18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формуле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О</a:t>
            </a:r>
            <a:r>
              <a:rPr sz="1800" b="1" spc="-1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=</a:t>
            </a:r>
            <a:r>
              <a:rPr sz="1800" b="1" spc="-3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Кс</a:t>
            </a:r>
            <a:r>
              <a:rPr sz="1800" b="1" spc="-2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C00000"/>
                </a:solidFill>
                <a:latin typeface="Cambria Math"/>
                <a:cs typeface="Cambria Math"/>
              </a:rPr>
              <a:t>⨯</a:t>
            </a: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0,05</a:t>
            </a:r>
            <a:r>
              <a:rPr sz="1800" b="1" spc="-7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,</a:t>
            </a:r>
            <a:r>
              <a:rPr sz="1800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20" dirty="0">
                <a:solidFill>
                  <a:srgbClr val="124261"/>
                </a:solidFill>
                <a:latin typeface="Corbel"/>
                <a:cs typeface="Corbel"/>
              </a:rPr>
              <a:t>где: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О</a:t>
            </a:r>
            <a:r>
              <a:rPr sz="1800" b="1" spc="-70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–</a:t>
            </a:r>
            <a:r>
              <a:rPr sz="1800" spc="-8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количество</a:t>
            </a:r>
            <a:r>
              <a:rPr sz="1800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возможных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ошибок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для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«зачета»;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Кс</a:t>
            </a:r>
            <a:r>
              <a:rPr sz="1800" b="1" spc="-9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–</a:t>
            </a:r>
            <a:r>
              <a:rPr sz="1800" spc="-8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количество</a:t>
            </a:r>
            <a:r>
              <a:rPr sz="1800" spc="-1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слов</a:t>
            </a:r>
            <a:r>
              <a:rPr sz="18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1800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итоговом</a:t>
            </a:r>
            <a:r>
              <a:rPr sz="1800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сочинении;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C00000"/>
                </a:solidFill>
                <a:latin typeface="Corbel"/>
                <a:cs typeface="Corbel"/>
              </a:rPr>
              <a:t>0,05</a:t>
            </a:r>
            <a:r>
              <a:rPr sz="1800" b="1" spc="-95" dirty="0">
                <a:solidFill>
                  <a:srgbClr val="C00000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–</a:t>
            </a:r>
            <a:r>
              <a:rPr sz="1800" spc="-8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значение</a:t>
            </a:r>
            <a:r>
              <a:rPr sz="1800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по</a:t>
            </a:r>
            <a:r>
              <a:rPr sz="18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количеству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возможных</a:t>
            </a:r>
            <a:r>
              <a:rPr sz="1800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ошибок</a:t>
            </a:r>
            <a:r>
              <a:rPr sz="1800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(более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5</a:t>
            </a:r>
            <a:r>
              <a:rPr sz="1800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ошибок</a:t>
            </a:r>
            <a:r>
              <a:rPr sz="1800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на</a:t>
            </a:r>
            <a:r>
              <a:rPr sz="1800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dirty="0">
                <a:solidFill>
                  <a:srgbClr val="124261"/>
                </a:solidFill>
                <a:latin typeface="Corbel"/>
                <a:cs typeface="Corbel"/>
              </a:rPr>
              <a:t>100</a:t>
            </a:r>
            <a:r>
              <a:rPr sz="1800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orbel"/>
                <a:cs typeface="Corbel"/>
              </a:rPr>
              <a:t>слов).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ts val="2130"/>
              </a:lnSpc>
              <a:spcBef>
                <a:spcPts val="2130"/>
              </a:spcBef>
            </a:pPr>
            <a:r>
              <a:rPr sz="1800" b="1" i="1" dirty="0">
                <a:solidFill>
                  <a:srgbClr val="124261"/>
                </a:solidFill>
                <a:latin typeface="Corbel"/>
                <a:cs typeface="Corbel"/>
              </a:rPr>
              <a:t>Например:</a:t>
            </a:r>
            <a:r>
              <a:rPr sz="1800" b="1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1800" i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сочинении</a:t>
            </a:r>
            <a:r>
              <a:rPr sz="1800" i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300</a:t>
            </a:r>
            <a:r>
              <a:rPr sz="1800" i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слов</a:t>
            </a:r>
            <a:r>
              <a:rPr sz="1800" i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(Кс</a:t>
            </a:r>
            <a:r>
              <a:rPr sz="1800" i="1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25" dirty="0">
                <a:solidFill>
                  <a:srgbClr val="124261"/>
                </a:solidFill>
                <a:latin typeface="Corbel"/>
                <a:cs typeface="Corbel"/>
              </a:rPr>
              <a:t>).</a:t>
            </a:r>
            <a:endParaRPr sz="1800">
              <a:latin typeface="Corbel"/>
              <a:cs typeface="Corbel"/>
            </a:endParaRPr>
          </a:p>
          <a:p>
            <a:pPr marL="12700" marR="351790">
              <a:lnSpc>
                <a:spcPts val="2160"/>
              </a:lnSpc>
              <a:spcBef>
                <a:spcPts val="140"/>
              </a:spcBef>
            </a:pP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Количество</a:t>
            </a:r>
            <a:r>
              <a:rPr sz="1800" i="1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возможных</a:t>
            </a:r>
            <a:r>
              <a:rPr sz="1800" i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20" dirty="0">
                <a:solidFill>
                  <a:srgbClr val="124261"/>
                </a:solidFill>
                <a:latin typeface="Corbel"/>
                <a:cs typeface="Corbel"/>
              </a:rPr>
              <a:t>ошибок</a:t>
            </a:r>
            <a:r>
              <a:rPr sz="1800" i="1" spc="-9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О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=</a:t>
            </a:r>
            <a:r>
              <a:rPr sz="1800" i="1" spc="-7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Кс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900" spc="-10" dirty="0">
                <a:solidFill>
                  <a:srgbClr val="124261"/>
                </a:solidFill>
                <a:latin typeface="Cambria Math"/>
                <a:cs typeface="Cambria Math"/>
              </a:rPr>
              <a:t>⨯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0,05,</a:t>
            </a:r>
            <a:r>
              <a:rPr sz="1800" i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то</a:t>
            </a:r>
            <a:r>
              <a:rPr sz="1800" i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есть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300</a:t>
            </a:r>
            <a:r>
              <a:rPr sz="1800" i="1" spc="-5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900" spc="-10" dirty="0">
                <a:solidFill>
                  <a:srgbClr val="124261"/>
                </a:solidFill>
                <a:latin typeface="Cambria Math"/>
                <a:cs typeface="Cambria Math"/>
              </a:rPr>
              <a:t>⨯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0,05=15</a:t>
            </a:r>
            <a:r>
              <a:rPr sz="1800" i="1" spc="-5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(если</a:t>
            </a:r>
            <a:r>
              <a:rPr sz="1800" i="1" spc="-2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в</a:t>
            </a:r>
            <a:r>
              <a:rPr sz="1800" i="1" spc="-4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результате получается</a:t>
            </a:r>
            <a:r>
              <a:rPr sz="1800" i="1" spc="-3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дробное</a:t>
            </a:r>
            <a:r>
              <a:rPr sz="1800" i="1" spc="-4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dirty="0">
                <a:solidFill>
                  <a:srgbClr val="124261"/>
                </a:solidFill>
                <a:latin typeface="Corbel"/>
                <a:cs typeface="Corbel"/>
              </a:rPr>
              <a:t>число,</a:t>
            </a:r>
            <a:r>
              <a:rPr sz="1800" i="1" spc="-6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применяются</a:t>
            </a:r>
            <a:r>
              <a:rPr sz="1800" i="1" spc="-30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правила</a:t>
            </a:r>
            <a:r>
              <a:rPr sz="1800" i="1" spc="-25" dirty="0">
                <a:solidFill>
                  <a:srgbClr val="124261"/>
                </a:solidFill>
                <a:latin typeface="Corbel"/>
                <a:cs typeface="Corbel"/>
              </a:rPr>
              <a:t> </a:t>
            </a:r>
            <a:r>
              <a:rPr sz="1800" i="1" spc="-10" dirty="0">
                <a:solidFill>
                  <a:srgbClr val="124261"/>
                </a:solidFill>
                <a:latin typeface="Corbel"/>
                <a:cs typeface="Corbel"/>
              </a:rPr>
              <a:t>округления)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dirty="0"/>
              <a:t>Структура</a:t>
            </a:r>
            <a:r>
              <a:rPr spc="-140" dirty="0"/>
              <a:t> </a:t>
            </a:r>
            <a:r>
              <a:rPr dirty="0"/>
              <a:t>закрытого</a:t>
            </a:r>
            <a:r>
              <a:rPr spc="-125" dirty="0"/>
              <a:t> </a:t>
            </a:r>
            <a:r>
              <a:rPr dirty="0"/>
              <a:t>банка</a:t>
            </a:r>
            <a:r>
              <a:rPr spc="-135" dirty="0"/>
              <a:t> </a:t>
            </a:r>
            <a:r>
              <a:rPr dirty="0"/>
              <a:t>тем</a:t>
            </a:r>
            <a:r>
              <a:rPr spc="-145" dirty="0"/>
              <a:t> </a:t>
            </a:r>
            <a:r>
              <a:rPr spc="-10" dirty="0"/>
              <a:t>итогового сочинения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3480" y="1964054"/>
            <a:ext cx="6116320" cy="45402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962775" y="3390265"/>
            <a:ext cx="4563110" cy="2862580"/>
          </a:xfrm>
          <a:prstGeom prst="rect">
            <a:avLst/>
          </a:prstGeom>
          <a:solidFill>
            <a:srgbClr val="D2EDF8"/>
          </a:solidFill>
        </p:spPr>
        <p:txBody>
          <a:bodyPr vert="horz" wrap="square" lIns="0" tIns="33655" rIns="0" bIns="0" rtlCol="0">
            <a:spAutoFit/>
          </a:bodyPr>
          <a:lstStyle/>
          <a:p>
            <a:pPr marL="94615" marR="163830">
              <a:lnSpc>
                <a:spcPct val="100899"/>
              </a:lnSpc>
              <a:spcBef>
                <a:spcPts val="265"/>
              </a:spcBef>
            </a:pPr>
            <a:r>
              <a:rPr sz="1800" b="1" dirty="0">
                <a:solidFill>
                  <a:srgbClr val="124261"/>
                </a:solidFill>
                <a:latin typeface="Calibri"/>
                <a:cs typeface="Calibri"/>
              </a:rPr>
              <a:t>В</a:t>
            </a:r>
            <a:r>
              <a:rPr sz="1800" b="1" spc="-6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alibri"/>
                <a:cs typeface="Calibri"/>
              </a:rPr>
              <a:t>каждый</a:t>
            </a:r>
            <a:r>
              <a:rPr sz="1800" b="1" spc="-4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alibri"/>
                <a:cs typeface="Calibri"/>
              </a:rPr>
              <a:t>комплект</a:t>
            </a:r>
            <a:r>
              <a:rPr sz="1800" b="1" spc="-6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alibri"/>
                <a:cs typeface="Calibri"/>
              </a:rPr>
              <a:t>тем</a:t>
            </a:r>
            <a:r>
              <a:rPr sz="1800" b="1" spc="-4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alibri"/>
                <a:cs typeface="Calibri"/>
              </a:rPr>
              <a:t>итогового сочинения</a:t>
            </a:r>
            <a:r>
              <a:rPr sz="1800" b="1" spc="-9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alibri"/>
                <a:cs typeface="Calibri"/>
              </a:rPr>
              <a:t>будут</a:t>
            </a:r>
            <a:r>
              <a:rPr sz="1800" b="1" spc="-80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alibri"/>
                <a:cs typeface="Calibri"/>
              </a:rPr>
              <a:t>включены</a:t>
            </a:r>
            <a:r>
              <a:rPr sz="1800" b="1" spc="-4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alibri"/>
                <a:cs typeface="Calibri"/>
              </a:rPr>
              <a:t>по</a:t>
            </a:r>
            <a:r>
              <a:rPr sz="1800" b="1" spc="-70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alibri"/>
                <a:cs typeface="Calibri"/>
              </a:rPr>
              <a:t>две</a:t>
            </a:r>
            <a:r>
              <a:rPr sz="1800" b="1" spc="-3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24261"/>
                </a:solidFill>
                <a:latin typeface="Calibri"/>
                <a:cs typeface="Calibri"/>
              </a:rPr>
              <a:t>темы</a:t>
            </a:r>
            <a:r>
              <a:rPr sz="1800" b="1" spc="-5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124261"/>
                </a:solidFill>
                <a:latin typeface="Calibri"/>
                <a:cs typeface="Calibri"/>
              </a:rPr>
              <a:t>из </a:t>
            </a:r>
            <a:r>
              <a:rPr sz="1800" b="1" dirty="0">
                <a:solidFill>
                  <a:srgbClr val="124261"/>
                </a:solidFill>
                <a:latin typeface="Calibri"/>
                <a:cs typeface="Calibri"/>
              </a:rPr>
              <a:t>каждого</a:t>
            </a:r>
            <a:r>
              <a:rPr sz="1800" b="1" spc="-9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alibri"/>
                <a:cs typeface="Calibri"/>
              </a:rPr>
              <a:t>раздела</a:t>
            </a:r>
            <a:r>
              <a:rPr sz="1800" b="1" spc="-8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24261"/>
                </a:solidFill>
                <a:latin typeface="Calibri"/>
                <a:cs typeface="Calibri"/>
              </a:rPr>
              <a:t>банка: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00">
              <a:latin typeface="Calibri"/>
              <a:cs typeface="Calibri"/>
            </a:endParaRPr>
          </a:p>
          <a:p>
            <a:pPr marL="94615" marR="1151255">
              <a:lnSpc>
                <a:spcPts val="2120"/>
              </a:lnSpc>
            </a:pPr>
            <a:r>
              <a:rPr sz="1800" spc="-10" dirty="0">
                <a:solidFill>
                  <a:srgbClr val="124261"/>
                </a:solidFill>
                <a:latin typeface="Calibri"/>
                <a:cs typeface="Calibri"/>
              </a:rPr>
              <a:t>темы</a:t>
            </a:r>
            <a:r>
              <a:rPr sz="1800" spc="-6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1,</a:t>
            </a:r>
            <a:r>
              <a:rPr sz="1800" spc="-80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2</a:t>
            </a:r>
            <a:r>
              <a:rPr sz="1800" spc="-70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alibri"/>
                <a:cs typeface="Calibri"/>
              </a:rPr>
              <a:t>«Духовно-нравственные ориентиры</a:t>
            </a:r>
            <a:r>
              <a:rPr sz="1800" spc="-5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в</a:t>
            </a:r>
            <a:r>
              <a:rPr sz="1800" spc="-10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жизни</a:t>
            </a:r>
            <a:r>
              <a:rPr sz="1800" spc="-10" dirty="0">
                <a:solidFill>
                  <a:srgbClr val="124261"/>
                </a:solidFill>
                <a:latin typeface="Calibri"/>
                <a:cs typeface="Calibri"/>
              </a:rPr>
              <a:t> человека»;</a:t>
            </a:r>
            <a:endParaRPr sz="1800">
              <a:latin typeface="Calibri"/>
              <a:cs typeface="Calibri"/>
            </a:endParaRPr>
          </a:p>
          <a:p>
            <a:pPr marL="94615" marR="485775">
              <a:lnSpc>
                <a:spcPts val="2160"/>
              </a:lnSpc>
              <a:spcBef>
                <a:spcPts val="55"/>
              </a:spcBef>
            </a:pP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темы</a:t>
            </a:r>
            <a:r>
              <a:rPr sz="1800" spc="-8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3,</a:t>
            </a:r>
            <a:r>
              <a:rPr sz="1800" spc="-60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4</a:t>
            </a:r>
            <a:r>
              <a:rPr sz="1800" spc="-5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«Семья,</a:t>
            </a:r>
            <a:r>
              <a:rPr sz="1800" spc="-4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общество,</a:t>
            </a:r>
            <a:r>
              <a:rPr sz="1800" spc="-50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Отечество</a:t>
            </a:r>
            <a:r>
              <a:rPr sz="1800" spc="-4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124261"/>
                </a:solidFill>
                <a:latin typeface="Calibri"/>
                <a:cs typeface="Calibri"/>
              </a:rPr>
              <a:t>в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жизни</a:t>
            </a:r>
            <a:r>
              <a:rPr sz="1800" spc="-6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alibri"/>
                <a:cs typeface="Calibri"/>
              </a:rPr>
              <a:t>человека»;</a:t>
            </a:r>
            <a:endParaRPr sz="1800">
              <a:latin typeface="Calibri"/>
              <a:cs typeface="Calibri"/>
            </a:endParaRPr>
          </a:p>
          <a:p>
            <a:pPr marL="94615">
              <a:lnSpc>
                <a:spcPts val="2055"/>
              </a:lnSpc>
            </a:pP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темы</a:t>
            </a:r>
            <a:r>
              <a:rPr sz="1800" spc="-7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5,</a:t>
            </a:r>
            <a:r>
              <a:rPr sz="1800" spc="-8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6</a:t>
            </a:r>
            <a:r>
              <a:rPr sz="1800" spc="-80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«Природа</a:t>
            </a:r>
            <a:r>
              <a:rPr sz="1800" spc="-50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и</a:t>
            </a:r>
            <a:r>
              <a:rPr sz="1800" spc="-6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alibri"/>
                <a:cs typeface="Calibri"/>
              </a:rPr>
              <a:t>культура</a:t>
            </a:r>
            <a:r>
              <a:rPr sz="1800" spc="-90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24261"/>
                </a:solidFill>
                <a:latin typeface="Calibri"/>
                <a:cs typeface="Calibri"/>
              </a:rPr>
              <a:t>в</a:t>
            </a:r>
            <a:r>
              <a:rPr sz="1800" spc="-65" dirty="0">
                <a:solidFill>
                  <a:srgbClr val="12426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24261"/>
                </a:solidFill>
                <a:latin typeface="Calibri"/>
                <a:cs typeface="Calibri"/>
              </a:rPr>
              <a:t>жизни</a:t>
            </a:r>
            <a:endParaRPr sz="1800">
              <a:latin typeface="Calibri"/>
              <a:cs typeface="Calibri"/>
            </a:endParaRPr>
          </a:p>
          <a:p>
            <a:pPr marL="94615">
              <a:lnSpc>
                <a:spcPct val="100000"/>
              </a:lnSpc>
              <a:spcBef>
                <a:spcPts val="35"/>
              </a:spcBef>
            </a:pPr>
            <a:r>
              <a:rPr sz="1800" spc="-10" dirty="0">
                <a:solidFill>
                  <a:srgbClr val="124261"/>
                </a:solidFill>
                <a:latin typeface="Calibri"/>
                <a:cs typeface="Calibri"/>
              </a:rPr>
              <a:t>человека».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1775" y="243840"/>
            <a:ext cx="11724005" cy="6377940"/>
          </a:xfrm>
          <a:custGeom>
            <a:avLst/>
            <a:gdLst/>
            <a:ahLst/>
            <a:cxnLst/>
            <a:rect l="l" t="t" r="r" b="b"/>
            <a:pathLst>
              <a:path w="11724005" h="6377940">
                <a:moveTo>
                  <a:pt x="11724005" y="0"/>
                </a:moveTo>
                <a:lnTo>
                  <a:pt x="0" y="0"/>
                </a:lnTo>
                <a:lnTo>
                  <a:pt x="0" y="6377939"/>
                </a:lnTo>
                <a:lnTo>
                  <a:pt x="11724005" y="6377939"/>
                </a:lnTo>
                <a:lnTo>
                  <a:pt x="117240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222349" y="691972"/>
            <a:ext cx="9628505" cy="1108637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 marR="5080">
              <a:lnSpc>
                <a:spcPts val="4070"/>
              </a:lnSpc>
              <a:spcBef>
                <a:spcPts val="445"/>
              </a:spcBef>
            </a:pPr>
            <a:r>
              <a:rPr dirty="0"/>
              <a:t>Образец</a:t>
            </a:r>
            <a:r>
              <a:rPr spc="-120" dirty="0"/>
              <a:t> </a:t>
            </a:r>
            <a:r>
              <a:rPr dirty="0"/>
              <a:t>комплекта</a:t>
            </a:r>
            <a:r>
              <a:rPr spc="-114" dirty="0"/>
              <a:t> </a:t>
            </a:r>
            <a:r>
              <a:rPr dirty="0"/>
              <a:t>тем</a:t>
            </a:r>
            <a:r>
              <a:rPr spc="-135" dirty="0"/>
              <a:t> </a:t>
            </a:r>
            <a:r>
              <a:rPr dirty="0"/>
              <a:t>итогового</a:t>
            </a:r>
            <a:r>
              <a:rPr spc="-125" dirty="0"/>
              <a:t> </a:t>
            </a:r>
            <a:r>
              <a:rPr dirty="0"/>
              <a:t>сочинения</a:t>
            </a:r>
            <a:r>
              <a:rPr spc="-114" dirty="0"/>
              <a:t> </a:t>
            </a:r>
            <a:r>
              <a:rPr spc="-50" dirty="0"/>
              <a:t>в </a:t>
            </a:r>
            <a:r>
              <a:rPr spc="-25" dirty="0" smtClean="0"/>
              <a:t>202</a:t>
            </a:r>
            <a:r>
              <a:rPr lang="ru-RU" spc="-25" dirty="0" smtClean="0"/>
              <a:t>6</a:t>
            </a:r>
            <a:r>
              <a:rPr spc="-25" dirty="0" smtClean="0"/>
              <a:t>-</a:t>
            </a:r>
            <a:r>
              <a:rPr spc="-20" dirty="0" smtClean="0"/>
              <a:t>202</a:t>
            </a:r>
            <a:r>
              <a:rPr lang="ru-RU" spc="-20" dirty="0" smtClean="0"/>
              <a:t>7</a:t>
            </a:r>
            <a:r>
              <a:rPr spc="-145" dirty="0" smtClean="0"/>
              <a:t> </a:t>
            </a:r>
            <a:r>
              <a:rPr spc="-10" dirty="0"/>
              <a:t>учебном</a:t>
            </a:r>
            <a:r>
              <a:rPr spc="-125" dirty="0"/>
              <a:t> </a:t>
            </a:r>
            <a:r>
              <a:rPr spc="-20" dirty="0"/>
              <a:t>году</a:t>
            </a:r>
          </a:p>
        </p:txBody>
      </p:sp>
      <p:pic>
        <p:nvPicPr>
          <p:cNvPr id="1026" name="Picture 2" descr="C:\Users\Учитель\Desktop\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981200"/>
            <a:ext cx="8141556" cy="40382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1775" y="243840"/>
            <a:ext cx="11724005" cy="6377940"/>
          </a:xfrm>
          <a:custGeom>
            <a:avLst/>
            <a:gdLst/>
            <a:ahLst/>
            <a:cxnLst/>
            <a:rect l="l" t="t" r="r" b="b"/>
            <a:pathLst>
              <a:path w="11724005" h="6377940">
                <a:moveTo>
                  <a:pt x="11724005" y="0"/>
                </a:moveTo>
                <a:lnTo>
                  <a:pt x="0" y="0"/>
                </a:lnTo>
                <a:lnTo>
                  <a:pt x="0" y="6377939"/>
                </a:lnTo>
                <a:lnTo>
                  <a:pt x="11724005" y="6377939"/>
                </a:lnTo>
                <a:lnTo>
                  <a:pt x="117240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15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Система</a:t>
            </a:r>
            <a:r>
              <a:rPr spc="-114" dirty="0"/>
              <a:t> </a:t>
            </a:r>
            <a:r>
              <a:rPr dirty="0"/>
              <a:t>подготовки</a:t>
            </a:r>
            <a:r>
              <a:rPr spc="-100" dirty="0"/>
              <a:t> </a:t>
            </a:r>
            <a:r>
              <a:rPr dirty="0"/>
              <a:t>к</a:t>
            </a:r>
            <a:r>
              <a:rPr spc="-130" dirty="0"/>
              <a:t> </a:t>
            </a:r>
            <a:r>
              <a:rPr dirty="0"/>
              <a:t>итоговому</a:t>
            </a:r>
            <a:r>
              <a:rPr spc="-110" dirty="0"/>
              <a:t> </a:t>
            </a:r>
            <a:r>
              <a:rPr spc="-10" dirty="0"/>
              <a:t>сочинению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1836407"/>
            <a:ext cx="6768465" cy="42608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1775" y="243840"/>
            <a:ext cx="11724005" cy="6377940"/>
          </a:xfrm>
          <a:custGeom>
            <a:avLst/>
            <a:gdLst/>
            <a:ahLst/>
            <a:cxnLst/>
            <a:rect l="l" t="t" r="r" b="b"/>
            <a:pathLst>
              <a:path w="11724005" h="6377940">
                <a:moveTo>
                  <a:pt x="11724005" y="0"/>
                </a:moveTo>
                <a:lnTo>
                  <a:pt x="0" y="0"/>
                </a:lnTo>
                <a:lnTo>
                  <a:pt x="0" y="6377939"/>
                </a:lnTo>
                <a:lnTo>
                  <a:pt x="11724005" y="6377939"/>
                </a:lnTo>
                <a:lnTo>
                  <a:pt x="117240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15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Информационные</a:t>
            </a:r>
            <a:r>
              <a:rPr spc="-85" dirty="0"/>
              <a:t> </a:t>
            </a:r>
            <a:r>
              <a:rPr dirty="0"/>
              <a:t>ресурсы</a:t>
            </a:r>
            <a:r>
              <a:rPr spc="-65" dirty="0"/>
              <a:t> </a:t>
            </a:r>
            <a:r>
              <a:rPr dirty="0"/>
              <a:t>по</a:t>
            </a:r>
            <a:r>
              <a:rPr spc="-100" dirty="0"/>
              <a:t> </a:t>
            </a:r>
            <a:r>
              <a:rPr dirty="0"/>
              <a:t>вопросам</a:t>
            </a:r>
            <a:r>
              <a:rPr spc="-90" dirty="0"/>
              <a:t> </a:t>
            </a:r>
            <a:r>
              <a:rPr spc="-25" dirty="0"/>
              <a:t>ГИА</a:t>
            </a:r>
          </a:p>
        </p:txBody>
      </p:sp>
      <p:pic>
        <p:nvPicPr>
          <p:cNvPr id="4" name="object 4" descr="Picture backgroun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0885" y="2108835"/>
            <a:ext cx="8102600" cy="26211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1450</Words>
  <Application>Microsoft Office PowerPoint</Application>
  <PresentationFormat>Произвольный</PresentationFormat>
  <Paragraphs>158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Итоговое сочинение (изложение) в 2026-2027 учебном году</vt:lpstr>
      <vt:lpstr>Общая информация об итоговом сочинении (изложении) в 2026-2027 учебном году</vt:lpstr>
      <vt:lpstr>Общая информация об итоговом сочинении (изложении) в 2026-2027 учебном году</vt:lpstr>
      <vt:lpstr>Общая информация об итоговом сочинении (изложении) в 2026-2027 учебном году</vt:lpstr>
      <vt:lpstr>Критерии оценивания итогового сочинения в 2026-2027 учебном году</vt:lpstr>
      <vt:lpstr>Критерии оценивания итогового сочинения в 2026-2027 учебном году</vt:lpstr>
      <vt:lpstr>Требования к оцениванию ИС</vt:lpstr>
      <vt:lpstr>Требования к оцениванию ИС</vt:lpstr>
      <vt:lpstr>Критерии оценивания ИС</vt:lpstr>
      <vt:lpstr>Критерии оценивания ИС</vt:lpstr>
      <vt:lpstr>Критерии оценивания ИС</vt:lpstr>
      <vt:lpstr>Критерии оценивания ИС</vt:lpstr>
      <vt:lpstr>Критерии оценивания ИС</vt:lpstr>
      <vt:lpstr>Структура закрытого банка тем итогового сочинения</vt:lpstr>
      <vt:lpstr>Образец комплекта тем итогового сочинения в 2026-2027 учебном году</vt:lpstr>
      <vt:lpstr>Система подготовки к итоговому сочинению</vt:lpstr>
      <vt:lpstr>Информационные ресурсы по вопросам ГИА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Итоговое сочинение (изложение) в 2025-2026 учебном году: особенности подготовки  и критерии оценивания</dc:title>
  <dc:creator>Ирина Петровна</dc:creator>
  <cp:lastModifiedBy>Учитель</cp:lastModifiedBy>
  <cp:revision>4</cp:revision>
  <dcterms:created xsi:type="dcterms:W3CDTF">2026-10-21T07:11:44Z</dcterms:created>
  <dcterms:modified xsi:type="dcterms:W3CDTF">2026-10-21T07:40:52Z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2025-11-26T00:00:00Z</vt:filetime>
  </property>
  <property fmtid="{D5CDD505-2E9C-101B-9397-08002B2CF9AE}" pid="4" name="Creator">
    <vt:lpwstr>Microsoft® Word 2016</vt:lpwstr>
  </property>
  <property fmtid="{D5CDD505-2E9C-101B-9397-08002B2CF9AE}" pid="5" name="LastSaved">
    <vt:filetime>2026-10-21T00:00:00Z</vt:filetime>
  </property>
  <property fmtid="{D5CDD505-2E9C-101B-9397-08002B2CF9AE}" pid="6" name="Producer">
    <vt:lpwstr>www.ilovepdf.com</vt:lpwstr>
  </property>
</Properties>
</file>