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89" r:id="rId9"/>
    <p:sldId id="286" r:id="rId10"/>
    <p:sldId id="259" r:id="rId11"/>
    <p:sldId id="290" r:id="rId12"/>
    <p:sldId id="260" r:id="rId13"/>
    <p:sldId id="282" r:id="rId14"/>
    <p:sldId id="287" r:id="rId15"/>
    <p:sldId id="264" r:id="rId16"/>
    <p:sldId id="278" r:id="rId17"/>
    <p:sldId id="279" r:id="rId18"/>
    <p:sldId id="280" r:id="rId19"/>
    <p:sldId id="281" r:id="rId20"/>
    <p:sldId id="268" r:id="rId21"/>
    <p:sldId id="269" r:id="rId22"/>
    <p:sldId id="285" r:id="rId23"/>
    <p:sldId id="270" r:id="rId24"/>
    <p:sldId id="283" r:id="rId25"/>
    <p:sldId id="284" r:id="rId26"/>
    <p:sldId id="275" r:id="rId27"/>
    <p:sldId id="276" r:id="rId28"/>
    <p:sldId id="277" r:id="rId29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480" y="-8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3445" y="1622806"/>
            <a:ext cx="5678805" cy="3004156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rgbClr val="0033CC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 smtClean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  ПО ТЕМЕ</a:t>
            </a:r>
            <a:endParaRPr sz="2800" dirty="0"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Georgia"/>
                <a:cs typeface="Georgia"/>
              </a:rPr>
              <a:t>«ЕГЭ </a:t>
            </a:r>
            <a:r>
              <a:rPr sz="4000" b="1" spc="-575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3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»</a:t>
            </a:r>
            <a:endParaRPr sz="4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839595">
              <a:lnSpc>
                <a:spcPct val="100000"/>
              </a:lnSpc>
            </a:pPr>
            <a:r>
              <a:rPr lang="ru-RU" sz="2800" b="1" spc="-180" dirty="0" smtClean="0">
                <a:latin typeface="Georgia"/>
                <a:cs typeface="Georgia"/>
              </a:rPr>
              <a:t>январь</a:t>
            </a:r>
            <a:r>
              <a:rPr sz="2800" b="1" spc="-180" dirty="0" smtClean="0">
                <a:latin typeface="Georgia"/>
                <a:cs typeface="Georgia"/>
              </a:rPr>
              <a:t> </a:t>
            </a:r>
            <a:r>
              <a:rPr sz="2800" b="1" spc="-75" dirty="0" smtClean="0">
                <a:latin typeface="Georgia"/>
                <a:cs typeface="Georgia"/>
              </a:rPr>
              <a:t>20</a:t>
            </a:r>
            <a:r>
              <a:rPr lang="ru-RU" sz="2800" b="1" spc="-75" dirty="0" smtClean="0">
                <a:latin typeface="Georgia"/>
                <a:cs typeface="Georgia"/>
              </a:rPr>
              <a:t>23</a:t>
            </a:r>
            <a:r>
              <a:rPr sz="2800" b="1" spc="15" dirty="0" smtClean="0">
                <a:latin typeface="Georgia"/>
                <a:cs typeface="Georgia"/>
              </a:rPr>
              <a:t> </a:t>
            </a:r>
            <a:r>
              <a:rPr sz="2800" b="1" spc="-165" dirty="0">
                <a:latin typeface="Georgia"/>
                <a:cs typeface="Georgia"/>
              </a:rPr>
              <a:t>года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Индивидуальный проект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2215991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1.Предзащита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2021-2022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Защита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январь-февраль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2023 года;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3.Максимальный критерий-12;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4.Минимальный критерий - 4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3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 smtClean="0">
                <a:latin typeface="Trebuchet MS"/>
                <a:cs typeface="Trebuchet MS"/>
              </a:rPr>
              <a:t>(</a:t>
            </a:r>
            <a:r>
              <a:rPr lang="ru-RU" sz="2400" b="1" i="1" spc="-135" dirty="0" smtClean="0">
                <a:latin typeface="Trebuchet MS"/>
                <a:cs typeface="Trebuchet MS"/>
              </a:rPr>
              <a:t>март-апрель</a:t>
            </a:r>
            <a:r>
              <a:rPr sz="2400" b="1" i="1" spc="-135" dirty="0" smtClean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основной период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0"/>
          <a:ext cx="8839200" cy="3960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(профильный уровень), базовый уровень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и 17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20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8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4098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</a:txBody>
                  <a:tcPr marL="68580" marR="68580" marT="0" marB="0"/>
                </a:tc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</a:txBody>
                  <a:tcPr marL="68580" marR="68580" marT="0" marB="0"/>
                </a:tc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дополнительный период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4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591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143870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</a:tr>
              <a:tr h="100709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618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19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2400" y="895351"/>
          <a:ext cx="8839200" cy="425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648200"/>
              </a:tblGrid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БАЛЛОВ</a:t>
                      </a:r>
                      <a:endParaRPr lang="ru-RU" dirty="0"/>
                    </a:p>
                  </a:txBody>
                  <a:tcPr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3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59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401" y="971549"/>
          <a:ext cx="7109751" cy="3780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/>
                <a:gridCol w="3816787"/>
                <a:gridCol w="2469723"/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6305" y="120853"/>
            <a:ext cx="544449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34845" marR="5080" indent="-1922780">
              <a:lnSpc>
                <a:spcPct val="71400"/>
              </a:lnSpc>
              <a:spcBef>
                <a:spcPts val="1060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МИНИМАЛЬНОЕ</a:t>
            </a:r>
            <a:r>
              <a:rPr sz="2800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КОЛИЧЕСТВО 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2312" y="826261"/>
          <a:ext cx="7101840" cy="424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/>
                <a:gridCol w="3812540"/>
                <a:gridCol w="2466975"/>
              </a:tblGrid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ПРОФИЛЬНАЯ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955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spc="-2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№190/1512 </a:t>
            </a:r>
            <a:r>
              <a:rPr sz="2400" b="1" i="1" u="heavy" spc="5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70C0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 dirty="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95350"/>
            <a:ext cx="5334000" cy="400050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 smtClean="0">
                <a:latin typeface="Georgia"/>
                <a:cs typeface="Georgia"/>
              </a:rPr>
              <a:t>Итоговое</a:t>
            </a:r>
            <a:r>
              <a:rPr lang="ru-RU"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сочинение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Georgia"/>
                <a:cs typeface="Georgia"/>
              </a:rPr>
              <a:t>Аттестат</a:t>
            </a:r>
            <a:r>
              <a:rPr sz="2100" b="1" spc="-105" dirty="0">
                <a:latin typeface="Georgia"/>
                <a:cs typeface="Georgia"/>
              </a:rPr>
              <a:t> </a:t>
            </a:r>
            <a:r>
              <a:rPr lang="ru-RU" sz="2100" b="1" spc="-105" dirty="0" smtClean="0">
                <a:latin typeface="Georgia"/>
                <a:cs typeface="Georgia"/>
              </a:rPr>
              <a:t> </a:t>
            </a:r>
            <a:r>
              <a:rPr sz="2100" b="1" spc="-135" dirty="0" smtClean="0">
                <a:latin typeface="Georgia"/>
                <a:cs typeface="Georgia"/>
              </a:rPr>
              <a:t>с </a:t>
            </a:r>
            <a:r>
              <a:rPr lang="ru-RU" sz="2100" b="1" spc="-13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отличием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Georgia"/>
                <a:cs typeface="Georgia"/>
              </a:rPr>
              <a:t>Волонтерская</a:t>
            </a:r>
            <a:r>
              <a:rPr sz="2100" b="1" spc="-135" dirty="0">
                <a:latin typeface="Georgia"/>
                <a:cs typeface="Georgia"/>
              </a:rPr>
              <a:t> </a:t>
            </a:r>
            <a:r>
              <a:rPr sz="2100" b="1" spc="-110" dirty="0" err="1" smtClean="0">
                <a:latin typeface="Georgia"/>
                <a:cs typeface="Georgia"/>
              </a:rPr>
              <a:t>деятельность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Georgia"/>
                <a:cs typeface="Georgia"/>
              </a:rPr>
              <a:t>Участие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45" dirty="0">
                <a:latin typeface="Georgia"/>
                <a:cs typeface="Georgia"/>
              </a:rPr>
              <a:t>победы </a:t>
            </a:r>
            <a:r>
              <a:rPr sz="2100" b="1" spc="-135" dirty="0">
                <a:latin typeface="Georgia"/>
                <a:cs typeface="Georgia"/>
              </a:rPr>
              <a:t>в </a:t>
            </a:r>
            <a:r>
              <a:rPr sz="2100" b="1" spc="-140" dirty="0">
                <a:latin typeface="Georgia"/>
                <a:cs typeface="Georgia"/>
              </a:rPr>
              <a:t>предметных </a:t>
            </a:r>
            <a:r>
              <a:rPr sz="2100" b="1" spc="-150" dirty="0">
                <a:latin typeface="Georgia"/>
                <a:cs typeface="Georgia"/>
              </a:rPr>
              <a:t>олимпиадах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30" dirty="0" err="1">
                <a:latin typeface="Georgia"/>
                <a:cs typeface="Georgia"/>
              </a:rPr>
              <a:t>творческих</a:t>
            </a:r>
            <a:r>
              <a:rPr sz="2100" b="1" spc="-130" dirty="0">
                <a:latin typeface="Georgia"/>
                <a:cs typeface="Georgia"/>
              </a:rPr>
              <a:t>  </a:t>
            </a:r>
            <a:r>
              <a:rPr sz="2100" b="1" spc="-135" dirty="0" err="1" smtClean="0">
                <a:latin typeface="Georgia"/>
                <a:cs typeface="Georgia"/>
              </a:rPr>
              <a:t>конкурсах</a:t>
            </a:r>
            <a:endParaRPr sz="21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>
                <a:latin typeface="Georgia"/>
                <a:cs typeface="Georgia"/>
              </a:rPr>
              <a:t>Спортивные </a:t>
            </a:r>
            <a:r>
              <a:rPr sz="2100" b="1" spc="-120" dirty="0" err="1">
                <a:latin typeface="Georgia"/>
                <a:cs typeface="Georgia"/>
              </a:rPr>
              <a:t>заслуги</a:t>
            </a:r>
            <a:r>
              <a:rPr sz="2100" b="1" spc="-120" dirty="0">
                <a:latin typeface="Georgia"/>
                <a:cs typeface="Georgia"/>
              </a:rPr>
              <a:t> </a:t>
            </a:r>
            <a:endParaRPr lang="ru-RU" sz="2100" b="1" spc="-12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 smtClean="0">
                <a:latin typeface="Georgia"/>
                <a:cs typeface="Georgia"/>
              </a:rPr>
              <a:t>Золотой</a:t>
            </a:r>
            <a:r>
              <a:rPr sz="2100" b="1" spc="-160" dirty="0" smtClean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значок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u="heavy" spc="13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получить дополнительные баллы (</a:t>
            </a:r>
            <a:r>
              <a:rPr lang="ru-RU" sz="2400" u="heavy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Georgia"/>
                <a:cs typeface="Georgia"/>
              </a:rPr>
              <a:t>Тренажер </a:t>
            </a:r>
            <a:r>
              <a:rPr sz="2400" b="1" spc="-25" dirty="0">
                <a:latin typeface="Georgia"/>
                <a:cs typeface="Georgia"/>
              </a:rPr>
              <a:t>по </a:t>
            </a:r>
            <a:r>
              <a:rPr sz="2400" b="1" spc="-35" dirty="0">
                <a:latin typeface="Georgia"/>
                <a:cs typeface="Georgia"/>
              </a:rPr>
              <a:t>заполнению </a:t>
            </a:r>
            <a:r>
              <a:rPr sz="2400" b="1" spc="-30" dirty="0">
                <a:latin typeface="Georgia"/>
                <a:cs typeface="Georgia"/>
              </a:rPr>
              <a:t>бланков </a:t>
            </a:r>
            <a:r>
              <a:rPr sz="2400" b="1" spc="65" dirty="0">
                <a:latin typeface="Georgia"/>
                <a:cs typeface="Georgia"/>
              </a:rPr>
              <a:t>в </a:t>
            </a:r>
            <a:r>
              <a:rPr sz="2400" b="1" spc="-60" dirty="0">
                <a:latin typeface="Georgia"/>
                <a:cs typeface="Georgia"/>
              </a:rPr>
              <a:t>онлайн-  </a:t>
            </a:r>
            <a:r>
              <a:rPr sz="2400" b="1" spc="30" dirty="0">
                <a:latin typeface="Georgia"/>
                <a:cs typeface="Georgia"/>
              </a:rPr>
              <a:t>сервисе </a:t>
            </a:r>
            <a:r>
              <a:rPr sz="2400" b="1" spc="-200" dirty="0">
                <a:latin typeface="Georgia"/>
                <a:cs typeface="Georgia"/>
              </a:rPr>
              <a:t>«Мои</a:t>
            </a:r>
            <a:r>
              <a:rPr sz="2400" b="1" spc="-85" dirty="0">
                <a:latin typeface="Georgia"/>
                <a:cs typeface="Georgia"/>
              </a:rPr>
              <a:t> </a:t>
            </a:r>
            <a:r>
              <a:rPr sz="2400" b="1" spc="-15" dirty="0">
                <a:latin typeface="Georgia"/>
                <a:cs typeface="Georgia"/>
              </a:rPr>
              <a:t>достижения»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Georgia"/>
                <a:cs typeface="Georgia"/>
              </a:rPr>
              <a:t>В </a:t>
            </a:r>
            <a:r>
              <a:rPr sz="2000" spc="75" dirty="0">
                <a:latin typeface="Georgia"/>
                <a:cs typeface="Georgia"/>
              </a:rPr>
              <a:t>онлайн-сервисе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 </a:t>
            </a:r>
            <a:r>
              <a:rPr sz="2000" spc="95" dirty="0">
                <a:latin typeface="Georgia"/>
                <a:cs typeface="Georgia"/>
              </a:rPr>
              <a:t>доступен </a:t>
            </a:r>
            <a:r>
              <a:rPr sz="2000" spc="15" dirty="0">
                <a:latin typeface="Georgia"/>
                <a:cs typeface="Georgia"/>
              </a:rPr>
              <a:t>для </a:t>
            </a:r>
            <a:r>
              <a:rPr sz="2000" spc="70" dirty="0">
                <a:latin typeface="Georgia"/>
                <a:cs typeface="Georgia"/>
              </a:rPr>
              <a:t>использования  </a:t>
            </a:r>
            <a:r>
              <a:rPr sz="2000" spc="75" dirty="0">
                <a:latin typeface="Georgia"/>
                <a:cs typeface="Georgia"/>
              </a:rPr>
              <a:t>онлайн-тренажер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бланков, </a:t>
            </a:r>
            <a:r>
              <a:rPr sz="2000" spc="60" dirty="0">
                <a:latin typeface="Georgia"/>
                <a:cs typeface="Georgia"/>
              </a:rPr>
              <a:t>используемых</a:t>
            </a:r>
            <a:r>
              <a:rPr sz="2000" spc="40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при</a:t>
            </a:r>
            <a:endParaRPr sz="2000" dirty="0">
              <a:latin typeface="Georgia"/>
              <a:cs typeface="Georgia"/>
            </a:endParaRPr>
          </a:p>
          <a:p>
            <a:pPr marL="2682875">
              <a:lnSpc>
                <a:spcPct val="100000"/>
              </a:lnSpc>
            </a:pPr>
            <a:r>
              <a:rPr sz="2000" spc="85" dirty="0">
                <a:latin typeface="Georgia"/>
                <a:cs typeface="Georgia"/>
              </a:rPr>
              <a:t>проведении </a:t>
            </a:r>
            <a:r>
              <a:rPr sz="2000" spc="95" dirty="0">
                <a:latin typeface="Georgia"/>
                <a:cs typeface="Georgia"/>
              </a:rPr>
              <a:t>ЕГЭ </a:t>
            </a:r>
            <a:r>
              <a:rPr sz="2000" spc="75" dirty="0">
                <a:latin typeface="Georgia"/>
                <a:cs typeface="Georgia"/>
              </a:rPr>
              <a:t>и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ОГЭ.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7160" marR="129539" algn="ct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latin typeface="Georgia"/>
                <a:cs typeface="Georgia"/>
              </a:rPr>
              <a:t>Обучающиеся </a:t>
            </a:r>
            <a:r>
              <a:rPr sz="2000" spc="70" dirty="0">
                <a:latin typeface="Georgia"/>
                <a:cs typeface="Georgia"/>
              </a:rPr>
              <a:t>могут самостоятельно </a:t>
            </a:r>
            <a:r>
              <a:rPr sz="2000" spc="80" dirty="0">
                <a:latin typeface="Georgia"/>
                <a:cs typeface="Georgia"/>
              </a:rPr>
              <a:t>ознакомиться </a:t>
            </a:r>
            <a:r>
              <a:rPr sz="2000" spc="130" dirty="0">
                <a:latin typeface="Georgia"/>
                <a:cs typeface="Georgia"/>
              </a:rPr>
              <a:t>с </a:t>
            </a:r>
            <a:r>
              <a:rPr sz="2000" spc="85" dirty="0">
                <a:latin typeface="Georgia"/>
                <a:cs typeface="Georgia"/>
              </a:rPr>
              <a:t>образцами  </a:t>
            </a:r>
            <a:r>
              <a:rPr sz="2000" spc="65" dirty="0" err="1">
                <a:latin typeface="Georgia"/>
                <a:cs typeface="Georgia"/>
              </a:rPr>
              <a:t>бланков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70" dirty="0" smtClean="0">
                <a:latin typeface="Georgia"/>
                <a:cs typeface="Georgia"/>
              </a:rPr>
              <a:t>202</a:t>
            </a:r>
            <a:r>
              <a:rPr lang="ru-RU" sz="2000" spc="70" dirty="0" smtClean="0">
                <a:latin typeface="Georgia"/>
                <a:cs typeface="Georgia"/>
              </a:rPr>
              <a:t>3</a:t>
            </a:r>
            <a:r>
              <a:rPr sz="2000" spc="70" dirty="0" smtClean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года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0" dirty="0">
                <a:latin typeface="Georgia"/>
                <a:cs typeface="Georgia"/>
              </a:rPr>
              <a:t>правилами </a:t>
            </a:r>
            <a:r>
              <a:rPr sz="2000" spc="95" dirty="0">
                <a:latin typeface="Georgia"/>
                <a:cs typeface="Georgia"/>
              </a:rPr>
              <a:t>их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заполнения.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81000" marR="369570" algn="ctr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Georgia"/>
                <a:cs typeface="Georgia"/>
              </a:rPr>
              <a:t>Ссылка </a:t>
            </a:r>
            <a:r>
              <a:rPr sz="2000" spc="114" dirty="0">
                <a:latin typeface="Georgia"/>
                <a:cs typeface="Georgia"/>
              </a:rPr>
              <a:t>на </a:t>
            </a:r>
            <a:r>
              <a:rPr sz="2000" spc="105" dirty="0">
                <a:latin typeface="Georgia"/>
                <a:cs typeface="Georgia"/>
              </a:rPr>
              <a:t>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-10" dirty="0">
                <a:latin typeface="Georgia"/>
                <a:cs typeface="Georgia"/>
              </a:rPr>
              <a:t>ГИА </a:t>
            </a:r>
            <a:r>
              <a:rPr sz="2000" spc="165" dirty="0">
                <a:latin typeface="Georgia"/>
                <a:cs typeface="Georgia"/>
              </a:rPr>
              <a:t>в </a:t>
            </a:r>
            <a:r>
              <a:rPr sz="2000" spc="55" dirty="0">
                <a:latin typeface="Georgia"/>
                <a:cs typeface="Georgia"/>
              </a:rPr>
              <a:t>онлайн-  </a:t>
            </a:r>
            <a:r>
              <a:rPr sz="2000" spc="105" dirty="0">
                <a:latin typeface="Georgia"/>
                <a:cs typeface="Georgia"/>
              </a:rPr>
              <a:t>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2"/>
              </a:rPr>
              <a:t>www.myskills.ru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lang="ru-RU" sz="3200" i="1" u="heavy" spc="-10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3200" i="1" u="heavy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lang="ru-RU" sz="3200" i="1" u="heavy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43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u="heavy" spc="-18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heavy" spc="-125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heavy" spc="-26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6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9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12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u="heavy" spc="-44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445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7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 err="1" smtClean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200" y="103123"/>
            <a:ext cx="6286652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ВЫДАЧИ АТТЕСТАТОВ</a:t>
            </a:r>
            <a:endParaRPr lang="ru-RU" altLang="ru-RU" sz="2400" b="1" kern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spc="95" dirty="0" smtClean="0">
                <a:solidFill>
                  <a:srgbClr val="0070C0"/>
                </a:solidFill>
                <a:latin typeface="Georgia"/>
                <a:cs typeface="Georgia"/>
              </a:rPr>
              <a:t>.</a:t>
            </a:r>
            <a:endParaRPr sz="2400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" y="835890"/>
            <a:ext cx="82296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Аттестаты с отличием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latin typeface="Times New Roman"/>
                <a:ea typeface="Calibri"/>
                <a:cs typeface="Times New Roman"/>
              </a:rPr>
              <a:t>Необходимо набрать: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latin typeface="Times New Roman"/>
                <a:ea typeface="Calibri"/>
                <a:cs typeface="Times New Roman"/>
              </a:rPr>
              <a:t>– от 70 баллов по русскому языку;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latin typeface="Times New Roman"/>
                <a:ea typeface="Calibri"/>
                <a:cs typeface="Times New Roman"/>
              </a:rPr>
              <a:t>– от 70 баллов по математике профильного уровня или  5 баллов по математике базового уровня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ru-RU" sz="2400" kern="0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Аттестат об среднем общем образовании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 smtClean="0">
                <a:latin typeface="Times New Roman"/>
                <a:ea typeface="Calibri"/>
                <a:cs typeface="Times New Roman"/>
              </a:rPr>
              <a:t>Ученик закончил изучать образовательную программу среднего общего образования и успешно прошел ГИА</a:t>
            </a:r>
            <a:endParaRPr lang="ru-RU" sz="2400" kern="0" dirty="0"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 smtClean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u="heavy" spc="-105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u="heavy" spc="-17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u="heavy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55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2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8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u="heavy" spc="-24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45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5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400" b="1" u="heavy" spc="-13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Georgia"/>
                <a:cs typeface="Georgia"/>
              </a:rPr>
              <a:t>Выпускникам, </a:t>
            </a:r>
            <a:r>
              <a:rPr sz="2400" spc="90" dirty="0">
                <a:latin typeface="Georgia"/>
                <a:cs typeface="Georgia"/>
              </a:rPr>
              <a:t>не </a:t>
            </a:r>
            <a:r>
              <a:rPr sz="2400" spc="95" dirty="0">
                <a:latin typeface="Georgia"/>
                <a:cs typeface="Georgia"/>
              </a:rPr>
              <a:t>допущенным </a:t>
            </a:r>
            <a:r>
              <a:rPr sz="2400" spc="165" dirty="0">
                <a:latin typeface="Georgia"/>
                <a:cs typeface="Georgia"/>
              </a:rPr>
              <a:t>к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государственной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590"/>
              </a:lnSpc>
            </a:pPr>
            <a:r>
              <a:rPr sz="2400" spc="35" dirty="0">
                <a:latin typeface="Georgia"/>
                <a:cs typeface="Georgia"/>
              </a:rPr>
              <a:t>(итоговой) </a:t>
            </a:r>
            <a:r>
              <a:rPr sz="2400" spc="125" dirty="0">
                <a:latin typeface="Georgia"/>
                <a:cs typeface="Georgia"/>
              </a:rPr>
              <a:t>аттестации, </a:t>
            </a:r>
            <a:r>
              <a:rPr sz="2400" spc="90" dirty="0">
                <a:latin typeface="Georgia"/>
                <a:cs typeface="Georgia"/>
              </a:rPr>
              <a:t>не</a:t>
            </a:r>
            <a:r>
              <a:rPr sz="2400" spc="40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прошедшим</a:t>
            </a:r>
            <a:endParaRPr sz="2400" dirty="0">
              <a:latin typeface="Georgia"/>
              <a:cs typeface="Georgia"/>
            </a:endParaRPr>
          </a:p>
          <a:p>
            <a:pPr marL="720725" marR="713740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>
                <a:latin typeface="Georgia"/>
                <a:cs typeface="Georgia"/>
              </a:rPr>
              <a:t>государственную </a:t>
            </a:r>
            <a:r>
              <a:rPr sz="2400" spc="45" dirty="0">
                <a:latin typeface="Georgia"/>
                <a:cs typeface="Georgia"/>
              </a:rPr>
              <a:t>(итоговую) </a:t>
            </a:r>
            <a:r>
              <a:rPr sz="2400" spc="135" dirty="0">
                <a:latin typeface="Georgia"/>
                <a:cs typeface="Georgia"/>
              </a:rPr>
              <a:t>аттестацию </a:t>
            </a:r>
            <a:r>
              <a:rPr sz="2400" spc="195" dirty="0">
                <a:latin typeface="Georgia"/>
                <a:cs typeface="Georgia"/>
              </a:rPr>
              <a:t>в  </a:t>
            </a:r>
            <a:r>
              <a:rPr sz="2400" spc="90" dirty="0">
                <a:latin typeface="Georgia"/>
                <a:cs typeface="Georgia"/>
              </a:rPr>
              <a:t>установленные </a:t>
            </a:r>
            <a:r>
              <a:rPr sz="2400" spc="110" dirty="0">
                <a:latin typeface="Georgia"/>
                <a:cs typeface="Georgia"/>
              </a:rPr>
              <a:t>сроки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получившим</a:t>
            </a:r>
            <a:endParaRPr sz="2400" dirty="0">
              <a:latin typeface="Georgia"/>
              <a:cs typeface="Georgia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>
                <a:latin typeface="Georgia"/>
                <a:cs typeface="Georgia"/>
              </a:rPr>
              <a:t>неудовлетворительные </a:t>
            </a:r>
            <a:r>
              <a:rPr sz="2400" spc="75" dirty="0">
                <a:latin typeface="Georgia"/>
                <a:cs typeface="Georgia"/>
              </a:rPr>
              <a:t>результаты </a:t>
            </a:r>
            <a:r>
              <a:rPr sz="2400" spc="140" dirty="0">
                <a:latin typeface="Georgia"/>
                <a:cs typeface="Georgia"/>
              </a:rPr>
              <a:t>на </a:t>
            </a:r>
            <a:r>
              <a:rPr sz="2400" spc="65" dirty="0">
                <a:latin typeface="Georgia"/>
                <a:cs typeface="Georgia"/>
              </a:rPr>
              <a:t>обязательных  </a:t>
            </a:r>
            <a:r>
              <a:rPr sz="2400" spc="105" dirty="0">
                <a:latin typeface="Georgia"/>
                <a:cs typeface="Georgia"/>
              </a:rPr>
              <a:t>экзаменах </a:t>
            </a:r>
            <a:r>
              <a:rPr sz="2400" spc="80" dirty="0">
                <a:latin typeface="Georgia"/>
                <a:cs typeface="Georgia"/>
              </a:rPr>
              <a:t>по </a:t>
            </a:r>
            <a:r>
              <a:rPr sz="2400" spc="114" dirty="0">
                <a:latin typeface="Georgia"/>
                <a:cs typeface="Georgia"/>
              </a:rPr>
              <a:t>русскому </a:t>
            </a:r>
            <a:r>
              <a:rPr sz="2400" spc="100" dirty="0">
                <a:latin typeface="Georgia"/>
                <a:cs typeface="Georgia"/>
              </a:rPr>
              <a:t>языку </a:t>
            </a:r>
            <a:r>
              <a:rPr sz="2400" spc="90" dirty="0">
                <a:latin typeface="Georgia"/>
                <a:cs typeface="Georgia"/>
              </a:rPr>
              <a:t>и </a:t>
            </a:r>
            <a:r>
              <a:rPr sz="2400" spc="120" dirty="0">
                <a:latin typeface="Georgia"/>
                <a:cs typeface="Georgia"/>
              </a:rPr>
              <a:t>математике, </a:t>
            </a:r>
            <a:r>
              <a:rPr sz="2400" spc="-5" dirty="0">
                <a:latin typeface="Georgia"/>
                <a:cs typeface="Georgia"/>
              </a:rPr>
              <a:t>либо  </a:t>
            </a:r>
            <a:r>
              <a:rPr sz="2400" spc="80" dirty="0">
                <a:latin typeface="Georgia"/>
                <a:cs typeface="Georgia"/>
              </a:rPr>
              <a:t>получившим </a:t>
            </a:r>
            <a:r>
              <a:rPr sz="2400" spc="100" dirty="0">
                <a:latin typeface="Georgia"/>
                <a:cs typeface="Georgia"/>
              </a:rPr>
              <a:t>повторно</a:t>
            </a:r>
            <a:r>
              <a:rPr sz="2400" spc="29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неудовлетворительный</a:t>
            </a:r>
            <a:endParaRPr sz="2400" dirty="0">
              <a:latin typeface="Georgia"/>
              <a:cs typeface="Georgia"/>
            </a:endParaRPr>
          </a:p>
          <a:p>
            <a:pPr marL="815340">
              <a:lnSpc>
                <a:spcPts val="2415"/>
              </a:lnSpc>
            </a:pPr>
            <a:r>
              <a:rPr sz="2400" spc="75" dirty="0">
                <a:latin typeface="Georgia"/>
                <a:cs typeface="Georgia"/>
              </a:rPr>
              <a:t>результат </a:t>
            </a:r>
            <a:r>
              <a:rPr sz="2400" spc="80" dirty="0">
                <a:latin typeface="Georgia"/>
                <a:cs typeface="Georgia"/>
              </a:rPr>
              <a:t>по одному </a:t>
            </a:r>
            <a:r>
              <a:rPr sz="2400" spc="50" dirty="0">
                <a:latin typeface="Georgia"/>
                <a:cs typeface="Georgia"/>
              </a:rPr>
              <a:t>из </a:t>
            </a:r>
            <a:r>
              <a:rPr sz="2400" spc="105" dirty="0">
                <a:latin typeface="Georgia"/>
                <a:cs typeface="Georgia"/>
              </a:rPr>
              <a:t>этих предметов</a:t>
            </a:r>
            <a:r>
              <a:rPr sz="2400" spc="720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в</a:t>
            </a:r>
            <a:endParaRPr sz="2400" dirty="0">
              <a:latin typeface="Georgia"/>
              <a:cs typeface="Georgia"/>
            </a:endParaRPr>
          </a:p>
          <a:p>
            <a:pPr marL="495300" marR="4876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>
                <a:latin typeface="Georgia"/>
                <a:cs typeface="Georgia"/>
              </a:rPr>
              <a:t>дополнительные </a:t>
            </a:r>
            <a:r>
              <a:rPr sz="2400" spc="110" dirty="0">
                <a:latin typeface="Georgia"/>
                <a:cs typeface="Georgia"/>
              </a:rPr>
              <a:t>сроки, </a:t>
            </a:r>
            <a:r>
              <a:rPr sz="2400" spc="130" dirty="0">
                <a:latin typeface="Georgia"/>
                <a:cs typeface="Georgia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об  </a:t>
            </a:r>
            <a:r>
              <a:rPr sz="2400" spc="75" dirty="0">
                <a:latin typeface="Georgia"/>
                <a:cs typeface="Georgia"/>
              </a:rPr>
              <a:t>обучении </a:t>
            </a:r>
            <a:r>
              <a:rPr sz="2400" spc="195" dirty="0">
                <a:latin typeface="Georgia"/>
                <a:cs typeface="Georgia"/>
              </a:rPr>
              <a:t>в </a:t>
            </a:r>
            <a:r>
              <a:rPr sz="2400" spc="75" dirty="0">
                <a:latin typeface="Georgia"/>
                <a:cs typeface="Georgia"/>
              </a:rPr>
              <a:t>образовательном </a:t>
            </a:r>
            <a:r>
              <a:rPr sz="2400" spc="100" dirty="0">
                <a:latin typeface="Georgia"/>
                <a:cs typeface="Georgia"/>
              </a:rPr>
              <a:t>учреждении </a:t>
            </a:r>
            <a:r>
              <a:rPr sz="2400" spc="80" dirty="0">
                <a:latin typeface="Georgia"/>
                <a:cs typeface="Georgia"/>
              </a:rPr>
              <a:t>по  </a:t>
            </a:r>
            <a:r>
              <a:rPr sz="2400" spc="85" dirty="0">
                <a:latin typeface="Georgia"/>
                <a:cs typeface="Georgia"/>
              </a:rPr>
              <a:t>установленной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форме.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03123"/>
            <a:ext cx="8344052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spc="95" dirty="0" smtClean="0">
                <a:latin typeface="Georgia"/>
                <a:cs typeface="Georgia"/>
              </a:rPr>
              <a:t>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" y="835890"/>
            <a:ext cx="8229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263525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altLang="ru-RU" sz="3600" b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lvl="0" indent="-263525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36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3600" b="1" kern="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3600" b="1" kern="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февраля!!!</a:t>
            </a:r>
          </a:p>
          <a:p>
            <a:pPr marL="355600" lvl="0" indent="-2635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altLang="ru-RU" sz="2400" b="1" i="1" kern="0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Заявление на участие в ЕГЭ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указанием предметов, которые выпускник собирается сдавать, необходимо подать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3200" b="1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не позднее 1 февраля 2023 г.</a:t>
            </a:r>
            <a:endParaRPr lang="ru-RU" altLang="ru-RU" sz="3200" b="1" kern="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66751"/>
            <a:ext cx="8153400" cy="5071517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Georgia"/>
                <a:cs typeface="Georgia"/>
              </a:rPr>
              <a:t>Форма: </a:t>
            </a:r>
            <a:r>
              <a:rPr sz="2400" spc="110" dirty="0">
                <a:latin typeface="Georgia"/>
                <a:cs typeface="Georgia"/>
              </a:rPr>
              <a:t>сочинение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60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изложение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Georgia"/>
                <a:cs typeface="Georgia"/>
              </a:rPr>
              <a:t>Результат: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7 декабря 2022(среда)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sz="2400" b="1" spc="21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 smtClean="0">
                <a:latin typeface="Georgia"/>
                <a:cs typeface="Georgia"/>
              </a:rPr>
              <a:t>Время</a:t>
            </a:r>
            <a:r>
              <a:rPr sz="2400" b="1" dirty="0" smtClean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написания: </a:t>
            </a:r>
            <a:r>
              <a:rPr sz="2400" spc="220" dirty="0">
                <a:latin typeface="Georgia"/>
                <a:cs typeface="Georgia"/>
              </a:rPr>
              <a:t>235 </a:t>
            </a:r>
            <a:r>
              <a:rPr sz="2400" spc="135" dirty="0" err="1">
                <a:latin typeface="Georgia"/>
                <a:cs typeface="Georgia"/>
              </a:rPr>
              <a:t>минут</a:t>
            </a:r>
            <a:r>
              <a:rPr sz="2400" spc="135" dirty="0">
                <a:latin typeface="Georgia"/>
                <a:cs typeface="Georgia"/>
              </a:rPr>
              <a:t>  </a:t>
            </a:r>
            <a:endParaRPr lang="ru-RU" sz="2400" spc="13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 smtClean="0">
                <a:latin typeface="Georgia"/>
                <a:cs typeface="Georgia"/>
              </a:rPr>
              <a:t>Начало</a:t>
            </a:r>
            <a:r>
              <a:rPr sz="2400" b="1" spc="-125" dirty="0" smtClean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сочинения: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spc="125" dirty="0" smtClean="0">
                <a:latin typeface="Georgia"/>
                <a:cs typeface="Georgia"/>
              </a:rPr>
              <a:t>10:00</a:t>
            </a:r>
            <a:endParaRPr lang="ru-RU" sz="2400" spc="12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1 февраля и 3 мая 2023 года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1026" name="Picture 2" descr="F:\2021-2022\ГИА в 2022 году\d496e7fdc51a5824c130e0b6e6cfca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67153"/>
            <a:ext cx="6858000" cy="386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D602E-EE10-4155-A130-648664F0F386}">
  <ds:schemaRefs>
    <ds:schemaRef ds:uri="http://schemas.microsoft.com/office/2006/metadata/properties"/>
    <ds:schemaRef ds:uri="http://schemas.microsoft.com/office/infopath/2007/PartnerControls"/>
    <ds:schemaRef ds:uri="4c48e722-e5ee-4bb4-abb8-2d4075f5b3da"/>
  </ds:schemaRefs>
</ds:datastoreItem>
</file>

<file path=customXml/itemProps2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829</Words>
  <Application>Microsoft Office PowerPoint</Application>
  <PresentationFormat>Экран (16:9)</PresentationFormat>
  <Paragraphs>255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 Приказ Минпросвещения России и Рособрнадзора</vt:lpstr>
      <vt:lpstr>Слайд 3</vt:lpstr>
      <vt:lpstr>Слайд 4</vt:lpstr>
      <vt:lpstr> МЕДАЛЬ «За особые успехи в учении»</vt:lpstr>
      <vt:lpstr>Слайд 6</vt:lpstr>
      <vt:lpstr>Слайд 7</vt:lpstr>
      <vt:lpstr> ИТОГОВОЕ СОЧИНЕНИЕ:</vt:lpstr>
      <vt:lpstr> ИТОГОВОЕ СОЧИНЕНИЕ</vt:lpstr>
      <vt:lpstr>Индивидуальный проект</vt:lpstr>
      <vt:lpstr>РАСПИСАНИЕ ЕГЭ</vt:lpstr>
      <vt:lpstr>Проект расписания ЕГЭ 2023 основной период</vt:lpstr>
      <vt:lpstr>Проект расписания ЕГЭ 2023 </vt:lpstr>
      <vt:lpstr>Проект расписания ЕГЭ 2023 дополнительный период</vt:lpstr>
      <vt:lpstr>МИНИМАЛЬНОЕ КОЛИЧЕСТВО БАЛЛОВ</vt:lpstr>
      <vt:lpstr> ВРЕМЯ НАПИСАНИЯ ЭКЗАМЕНОВ:</vt:lpstr>
      <vt:lpstr>Слайд 17</vt:lpstr>
      <vt:lpstr>Слайд 18</vt:lpstr>
      <vt:lpstr>Слайд 19</vt:lpstr>
      <vt:lpstr>Слайд 20</vt:lpstr>
      <vt:lpstr>Слайд 21</vt:lpstr>
      <vt:lpstr> Как можнополучить дополнительные баллы (от 1 до 10 баллов)</vt:lpstr>
      <vt:lpstr> САЙТЫ В ПОМОЩЬ</vt:lpstr>
      <vt:lpstr> САЙТЫ    В  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Учитель</cp:lastModifiedBy>
  <cp:revision>63</cp:revision>
  <dcterms:created xsi:type="dcterms:W3CDTF">2019-10-15T10:38:01Z</dcterms:created>
  <dcterms:modified xsi:type="dcterms:W3CDTF">2023-01-26T06:57:09Z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