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256" r:id="rId3"/>
    <p:sldId id="257" r:id="rId4"/>
    <p:sldId id="260" r:id="rId5"/>
    <p:sldId id="261" r:id="rId6"/>
    <p:sldId id="262" r:id="rId7"/>
    <p:sldId id="264" r:id="rId8"/>
    <p:sldId id="263" r:id="rId9"/>
    <p:sldId id="265" r:id="rId10"/>
    <p:sldId id="266" r:id="rId11"/>
    <p:sldId id="280" r:id="rId12"/>
    <p:sldId id="267" r:id="rId13"/>
    <p:sldId id="268" r:id="rId14"/>
    <p:sldId id="269" r:id="rId15"/>
    <p:sldId id="270" r:id="rId16"/>
    <p:sldId id="271" r:id="rId17"/>
    <p:sldId id="272" r:id="rId18"/>
    <p:sldId id="259" r:id="rId19"/>
    <p:sldId id="277" r:id="rId20"/>
    <p:sldId id="279" r:id="rId21"/>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81ACF-F611-40A3-84FF-1CB89614C14B}" type="datetimeFigureOut">
              <a:rPr lang="ru-RU" smtClean="0"/>
              <a:pPr/>
              <a:t>24.05.2022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FD3E2-677F-4DFE-BD0B-304DDF9E6FE1}" type="slidenum">
              <a:rPr lang="ru-RU" smtClean="0"/>
              <a:pPr/>
              <a:t>‹#›</a:t>
            </a:fld>
            <a:endParaRPr lang="ru-RU"/>
          </a:p>
        </p:txBody>
      </p:sp>
    </p:spTree>
    <p:extLst>
      <p:ext uri="{BB962C8B-B14F-4D97-AF65-F5344CB8AC3E}">
        <p14:creationId xmlns:p14="http://schemas.microsoft.com/office/powerpoint/2010/main" val="1001926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C63343A-976E-4834-904C-ADA8AE8FF1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15236E5-4AEC-41DB-ACDF-BD83B9C193B2}" type="slidenum">
              <a:rPr lang="ru-RU" altLang="ru-RU"/>
              <a:pPr/>
              <a:t>18</a:t>
            </a:fld>
            <a:endParaRPr lang="ru-RU" altLang="ru-RU"/>
          </a:p>
        </p:txBody>
      </p:sp>
      <p:sp>
        <p:nvSpPr>
          <p:cNvPr id="21507" name="Rectangle 2">
            <a:extLst>
              <a:ext uri="{FF2B5EF4-FFF2-40B4-BE49-F238E27FC236}">
                <a16:creationId xmlns:a16="http://schemas.microsoft.com/office/drawing/2014/main" id="{D8055C76-B9E8-4810-99F8-BB94D225CF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a:extLst>
              <a:ext uri="{FF2B5EF4-FFF2-40B4-BE49-F238E27FC236}">
                <a16:creationId xmlns:a16="http://schemas.microsoft.com/office/drawing/2014/main" id="{87A00A7A-40EC-468F-B3A6-970C5B2D5507}"/>
              </a:ext>
            </a:extLst>
          </p:cNvPr>
          <p:cNvSpPr>
            <a:spLocks noGrp="1"/>
          </p:cNvSpPr>
          <p:nvPr>
            <p:ph type="body" idx="1"/>
          </p:nvPr>
        </p:nvSpPr>
        <p:spPr/>
        <p:txBody>
          <a:bodyPr lIns="92080" tIns="46040" rIns="92080" bIns="46040"/>
          <a:lstStyle/>
          <a:p>
            <a:pPr fontAlgn="auto">
              <a:spcBef>
                <a:spcPts val="0"/>
              </a:spcBef>
              <a:spcAft>
                <a:spcPts val="0"/>
              </a:spcAft>
              <a:defRPr/>
            </a:pPr>
            <a:endParaRPr lang="ru-RU" b="1">
              <a:solidFill>
                <a:schemeClr val="bg2"/>
              </a:solidFill>
              <a:effectLst>
                <a:outerShdw blurRad="38100" dist="38100" dir="2700000" algn="tl">
                  <a:srgbClr val="C0C0C0"/>
                </a:outerShdw>
              </a:effectLst>
            </a:endParaRPr>
          </a:p>
        </p:txBody>
      </p:sp>
    </p:spTree>
    <p:extLst>
      <p:ext uri="{BB962C8B-B14F-4D97-AF65-F5344CB8AC3E}">
        <p14:creationId xmlns:p14="http://schemas.microsoft.com/office/powerpoint/2010/main" val="2057637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pPr/>
              <a:t>5/24/2022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5/24/2022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12FE8406-5D52-4CD2-A32E-B4574A395F3A}"/>
              </a:ext>
            </a:extLst>
          </p:cNvPr>
          <p:cNvSpPr>
            <a:spLocks noGrp="1"/>
          </p:cNvSpPr>
          <p:nvPr>
            <p:ph type="dt" sz="half" idx="10"/>
          </p:nvPr>
        </p:nvSpPr>
        <p:spPr/>
        <p:txBody>
          <a:bodyPr/>
          <a:lstStyle>
            <a:lvl1pPr>
              <a:defRPr/>
            </a:lvl1pPr>
          </a:lstStyle>
          <a:p>
            <a:pPr>
              <a:defRPr/>
            </a:pPr>
            <a:fld id="{FC2340A0-5C0C-4851-BBBF-531BB35ED414}" type="datetimeFigureOut">
              <a:rPr lang="ru-RU"/>
              <a:pPr>
                <a:defRPr/>
              </a:pPr>
              <a:t>24.05.2022</a:t>
            </a:fld>
            <a:endParaRPr lang="ru-RU"/>
          </a:p>
        </p:txBody>
      </p:sp>
      <p:sp>
        <p:nvSpPr>
          <p:cNvPr id="3" name="Нижний колонтитул 4">
            <a:extLst>
              <a:ext uri="{FF2B5EF4-FFF2-40B4-BE49-F238E27FC236}">
                <a16:creationId xmlns:a16="http://schemas.microsoft.com/office/drawing/2014/main" id="{1D91444F-CAFA-48E1-A63D-3C4ACF89853C}"/>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31050B6C-D781-4691-8FA3-9D95C4AAB7C0}"/>
              </a:ext>
            </a:extLst>
          </p:cNvPr>
          <p:cNvSpPr>
            <a:spLocks noGrp="1"/>
          </p:cNvSpPr>
          <p:nvPr>
            <p:ph type="sldNum" sz="quarter" idx="12"/>
          </p:nvPr>
        </p:nvSpPr>
        <p:spPr/>
        <p:txBody>
          <a:bodyPr/>
          <a:lstStyle>
            <a:lvl1pPr>
              <a:defRPr/>
            </a:lvl1pPr>
          </a:lstStyle>
          <a:p>
            <a:fld id="{BF763FD1-A48E-433C-BD0F-7321AEC9EEA6}" type="slidenum">
              <a:rPr lang="ru-RU" altLang="ru-RU"/>
              <a:pPr/>
              <a:t>‹#›</a:t>
            </a:fld>
            <a:endParaRPr lang="ru-RU" altLang="ru-RU"/>
          </a:p>
        </p:txBody>
      </p:sp>
    </p:spTree>
    <p:extLst>
      <p:ext uri="{BB962C8B-B14F-4D97-AF65-F5344CB8AC3E}">
        <p14:creationId xmlns:p14="http://schemas.microsoft.com/office/powerpoint/2010/main" val="197189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pPr/>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4" r:id="rId4"/>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5/24/2022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pedsovet.su/metodika/6284_metody_raboty_s_tekst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ivo.garant.r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3995936" y="4653136"/>
            <a:ext cx="4788024" cy="1077218"/>
          </a:xfrm>
          <a:prstGeom prst="rect">
            <a:avLst/>
          </a:prstGeom>
          <a:noFill/>
          <a:ln w="9525">
            <a:noFill/>
            <a:miter lim="800000"/>
            <a:headEnd/>
            <a:tailEnd/>
          </a:ln>
        </p:spPr>
        <p:txBody>
          <a:bodyPr wrap="square">
            <a:spAutoFit/>
          </a:bodyPr>
          <a:lstStyle/>
          <a:p>
            <a:pPr algn="r"/>
            <a:r>
              <a:rPr lang="ru-RU" sz="3200" b="1" dirty="0"/>
              <a:t>Нормативно-правовая база в работе учителя</a:t>
            </a:r>
            <a:endParaRPr lang="en-US" altLang="ko-KR" sz="3200" b="1" dirty="0">
              <a:solidFill>
                <a:schemeClr val="tx1">
                  <a:lumMod val="75000"/>
                  <a:lumOff val="25000"/>
                </a:schemeClr>
              </a:solidFill>
              <a:latin typeface="Arial" pitchFamily="34" charset="0"/>
              <a:ea typeface="맑은 고딕" pitchFamily="50" charset="-127"/>
              <a:cs typeface="Arial" pitchFamily="34" charset="0"/>
            </a:endParaRPr>
          </a:p>
        </p:txBody>
      </p:sp>
      <p:sp>
        <p:nvSpPr>
          <p:cNvPr id="2" name="TextBox 1">
            <a:extLst>
              <a:ext uri="{FF2B5EF4-FFF2-40B4-BE49-F238E27FC236}">
                <a16:creationId xmlns:a16="http://schemas.microsoft.com/office/drawing/2014/main" id="{45826FF7-BC6D-6FBB-317E-49EDD09E0348}"/>
              </a:ext>
            </a:extLst>
          </p:cNvPr>
          <p:cNvSpPr txBox="1"/>
          <p:nvPr/>
        </p:nvSpPr>
        <p:spPr>
          <a:xfrm>
            <a:off x="4572000" y="476672"/>
            <a:ext cx="3456384" cy="646331"/>
          </a:xfrm>
          <a:prstGeom prst="rect">
            <a:avLst/>
          </a:prstGeom>
          <a:noFill/>
        </p:spPr>
        <p:txBody>
          <a:bodyPr wrap="square" rtlCol="0">
            <a:spAutoFit/>
          </a:bodyPr>
          <a:lstStyle/>
          <a:p>
            <a:r>
              <a:rPr lang="ru-RU" dirty="0"/>
              <a:t>Практико- ориентированный семинар 9.10.2021</a:t>
            </a:r>
          </a:p>
        </p:txBody>
      </p:sp>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Объект 3"/>
          <p:cNvSpPr>
            <a:spLocks noGrp="1"/>
          </p:cNvSpPr>
          <p:nvPr>
            <p:ph idx="10"/>
          </p:nvPr>
        </p:nvSpPr>
        <p:spPr>
          <a:xfrm>
            <a:off x="436728" y="1268760"/>
            <a:ext cx="8229600" cy="3600400"/>
          </a:xfrm>
        </p:spPr>
        <p:txBody>
          <a:bodyPr/>
          <a:lstStyle/>
          <a:p>
            <a:r>
              <a:rPr lang="ru-RU" b="1" dirty="0"/>
              <a:t> </a:t>
            </a:r>
            <a:endParaRPr lang="ru-RU" dirty="0"/>
          </a:p>
          <a:p>
            <a:r>
              <a:rPr lang="ru-RU" b="1" dirty="0"/>
              <a:t>Пояснительная записка.</a:t>
            </a:r>
            <a:endParaRPr lang="ru-RU" dirty="0"/>
          </a:p>
          <a:p>
            <a:r>
              <a:rPr lang="ru-RU" sz="1100" dirty="0"/>
              <a:t>Рабочая программа составлена на основе федерального государственного образовательного стандарта основного общего образования, утвержденным приказом </a:t>
            </a:r>
            <a:r>
              <a:rPr lang="ru-RU" sz="1100" dirty="0" err="1"/>
              <a:t>Минобрнауки</a:t>
            </a:r>
            <a:r>
              <a:rPr lang="ru-RU" sz="1100" dirty="0"/>
              <a:t> РФ от 17.12.2010г. №1897 (в ред. Приказа </a:t>
            </a:r>
            <a:r>
              <a:rPr lang="ru-RU" sz="1100" dirty="0" err="1"/>
              <a:t>Минобрнауки</a:t>
            </a:r>
            <a:r>
              <a:rPr lang="ru-RU" sz="1100" dirty="0"/>
              <a:t> РФ от </a:t>
            </a:r>
            <a:r>
              <a:rPr lang="ru-RU" sz="1100" b="1" dirty="0"/>
              <a:t>31.12.2015</a:t>
            </a:r>
            <a:r>
              <a:rPr lang="ru-RU" sz="1100" dirty="0"/>
              <a:t>).  </a:t>
            </a:r>
          </a:p>
          <a:p>
            <a:r>
              <a:rPr lang="ru-RU" sz="1100" dirty="0"/>
              <a:t>Рабочая программа составлена в соответствии с Историко-культурным стандартом, разработанным в соответствии с поручением Президента Российской Федерации В.В. Путина от 21 мая 2012 г. № Пр. -1334, Концепции нового учебно-методического комплекса. В связи с переходом на новую, линейную систему изучения истории, рабочая программа по истории составлена в соответствии с требованиями Примерной основной образовательной программой основного общего образования, одобренной решением федерального учебно-методического объединения по общему образованию (протокол от 8 апреля 2015г. № 1/15). </a:t>
            </a:r>
          </a:p>
          <a:p>
            <a:r>
              <a:rPr lang="ru-RU" sz="1100" dirty="0"/>
              <a:t>В основу данной рабочей программы положены: </a:t>
            </a:r>
          </a:p>
          <a:p>
            <a:r>
              <a:rPr lang="ru-RU" sz="1100" dirty="0"/>
              <a:t> -- рабочие программы по всеобщей истории к предметной линии учебников В.И. </a:t>
            </a:r>
            <a:r>
              <a:rPr lang="ru-RU" sz="1100" dirty="0" err="1"/>
              <a:t>Уколова</a:t>
            </a:r>
            <a:r>
              <a:rPr lang="ru-RU" sz="1100" dirty="0"/>
              <a:t>, В.А. </a:t>
            </a:r>
            <a:r>
              <a:rPr lang="ru-RU" sz="1100" dirty="0" err="1"/>
              <a:t>Ведюшкин</a:t>
            </a:r>
            <a:r>
              <a:rPr lang="ru-RU" sz="1100" dirty="0"/>
              <a:t> 5-10 классы изд-ва «Просвещение», Москва 2020 год;</a:t>
            </a:r>
          </a:p>
          <a:p>
            <a:r>
              <a:rPr lang="ru-RU" sz="1100" dirty="0"/>
              <a:t>-рабочая программа по истории России для предметной линии учебников под редакцией </a:t>
            </a:r>
            <a:r>
              <a:rPr lang="ru-RU" sz="1100" dirty="0" err="1"/>
              <a:t>А.В.Торкунова</a:t>
            </a:r>
            <a:r>
              <a:rPr lang="ru-RU" sz="1100" dirty="0"/>
              <a:t> (Рабочая программа и тематическое планирование курса «История России». 6-9 классы (основная школа): учебное пособие для общеобразовательных организаций / </a:t>
            </a:r>
            <a:r>
              <a:rPr lang="ru-RU" sz="1100" dirty="0" err="1"/>
              <a:t>АА.Данилов</a:t>
            </a:r>
            <a:r>
              <a:rPr lang="ru-RU" sz="1100" dirty="0"/>
              <a:t>, </a:t>
            </a:r>
            <a:r>
              <a:rPr lang="ru-RU" sz="1100" dirty="0" err="1"/>
              <a:t>О.Н.Журавлева</a:t>
            </a:r>
            <a:r>
              <a:rPr lang="ru-RU" sz="1100" dirty="0"/>
              <a:t>, </a:t>
            </a:r>
            <a:r>
              <a:rPr lang="ru-RU" sz="1100" dirty="0" err="1"/>
              <a:t>И.Е.Барыкина</a:t>
            </a:r>
            <a:r>
              <a:rPr lang="ru-RU" sz="1100" dirty="0"/>
              <a:t>. - Просвещение, 2015. - 77с.</a:t>
            </a:r>
          </a:p>
          <a:p>
            <a:r>
              <a:rPr lang="ru-RU" sz="1100" dirty="0"/>
              <a:t> Данные линии учебников соответствует Федеральному государственному образовательному стандарту основного общего образования, одобрены РАО и РАН, имеют гриф «Рекомендовано» и включены в Федеральный перечень . </a:t>
            </a:r>
          </a:p>
          <a:p>
            <a:r>
              <a:rPr lang="ru-RU" sz="1100" dirty="0"/>
              <a:t>Рабочая программа ориентирована на следующие учебники:  -</a:t>
            </a:r>
            <a:r>
              <a:rPr lang="ru-RU" sz="1100" dirty="0" err="1"/>
              <a:t>Вигасин</a:t>
            </a:r>
            <a:r>
              <a:rPr lang="ru-RU" sz="1100" dirty="0"/>
              <a:t> А. А., </a:t>
            </a:r>
            <a:r>
              <a:rPr lang="ru-RU" sz="1100" dirty="0" err="1"/>
              <a:t>Годер</a:t>
            </a:r>
            <a:r>
              <a:rPr lang="ru-RU" sz="1100" dirty="0"/>
              <a:t> Г. И, Свенцицкая И. С.. История Древнего мира. 5 класс. - М. "Просвещение" -</a:t>
            </a:r>
            <a:r>
              <a:rPr lang="ru-RU" sz="1100" dirty="0" err="1"/>
              <a:t>Агибалова</a:t>
            </a:r>
            <a:r>
              <a:rPr lang="ru-RU" sz="1100" dirty="0"/>
              <a:t> Е. В., Донской Г. М. История Средних веков. Под редакцией А. А. Сванидзе. 6 класс.- М. "Просвещение" </a:t>
            </a:r>
          </a:p>
          <a:p>
            <a:r>
              <a:rPr lang="ru-RU"/>
              <a:t>……</a:t>
            </a:r>
            <a:endParaRPr lang="ru-RU" dirty="0"/>
          </a:p>
        </p:txBody>
      </p:sp>
    </p:spTree>
    <p:extLst>
      <p:ext uri="{BB962C8B-B14F-4D97-AF65-F5344CB8AC3E}">
        <p14:creationId xmlns:p14="http://schemas.microsoft.com/office/powerpoint/2010/main" val="154067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6A516D-8F33-49B8-A681-EBC7123E666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7216B386-6F83-4441-887F-AD406422D9C5}"/>
              </a:ext>
            </a:extLst>
          </p:cNvPr>
          <p:cNvSpPr>
            <a:spLocks noGrp="1"/>
          </p:cNvSpPr>
          <p:nvPr>
            <p:ph idx="1"/>
          </p:nvPr>
        </p:nvSpPr>
        <p:spPr/>
        <p:txBody>
          <a:bodyPr/>
          <a:lstStyle/>
          <a:p>
            <a:endParaRPr lang="ru-RU"/>
          </a:p>
        </p:txBody>
      </p:sp>
      <p:sp>
        <p:nvSpPr>
          <p:cNvPr id="4" name="Объект 3">
            <a:extLst>
              <a:ext uri="{FF2B5EF4-FFF2-40B4-BE49-F238E27FC236}">
                <a16:creationId xmlns:a16="http://schemas.microsoft.com/office/drawing/2014/main" id="{402395C7-E9E1-49EA-A8CE-143BEE2E8C94}"/>
              </a:ext>
            </a:extLst>
          </p:cNvPr>
          <p:cNvSpPr>
            <a:spLocks noGrp="1"/>
          </p:cNvSpPr>
          <p:nvPr>
            <p:ph idx="10"/>
          </p:nvPr>
        </p:nvSpPr>
        <p:spPr/>
        <p:txBody>
          <a:bodyPr/>
          <a:lstStyle/>
          <a:p>
            <a:pPr>
              <a:lnSpc>
                <a:spcPts val="2250"/>
              </a:lnSpc>
              <a:spcAft>
                <a:spcPts val="800"/>
              </a:spcAft>
            </a:pPr>
            <a:r>
              <a:rPr lang="ru-RU"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Планируемые результаты освоения учебного предмета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Ради чего учить детей? Чего мы хотим добиться? Ответ на этот вопрос заключается в первом пункте плана рабочей программы. В нем отмечаются требования к результатам освоения основной образовательной программы основного общего образования.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Планируемые результаты подразделяются на: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предметные;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метапредметные;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ru-R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личностные.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78228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FD1E75-DFC9-48C7-8C1A-ADE6F758B20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0A89385-4C7F-4A30-8E44-B21D71B82B03}"/>
              </a:ext>
            </a:extLst>
          </p:cNvPr>
          <p:cNvSpPr>
            <a:spLocks noGrp="1"/>
          </p:cNvSpPr>
          <p:nvPr>
            <p:ph idx="1"/>
          </p:nvPr>
        </p:nvSpPr>
        <p:spPr/>
        <p:txBody>
          <a:bodyPr/>
          <a:lstStyle/>
          <a:p>
            <a:endParaRPr lang="ru-RU"/>
          </a:p>
        </p:txBody>
      </p:sp>
      <p:sp>
        <p:nvSpPr>
          <p:cNvPr id="4" name="Объект 3">
            <a:extLst>
              <a:ext uri="{FF2B5EF4-FFF2-40B4-BE49-F238E27FC236}">
                <a16:creationId xmlns:a16="http://schemas.microsoft.com/office/drawing/2014/main" id="{A7616099-2EE1-4BC8-90CC-9BA3A4A37470}"/>
              </a:ext>
            </a:extLst>
          </p:cNvPr>
          <p:cNvSpPr>
            <a:spLocks noGrp="1"/>
          </p:cNvSpPr>
          <p:nvPr>
            <p:ph idx="10"/>
          </p:nvPr>
        </p:nvSpPr>
        <p:spPr>
          <a:xfrm>
            <a:off x="457200" y="551535"/>
            <a:ext cx="8229600" cy="5328592"/>
          </a:xfrm>
        </p:spPr>
        <p:txBody>
          <a:bodyPr/>
          <a:lstStyle/>
          <a:p>
            <a:pPr algn="just">
              <a:lnSpc>
                <a:spcPct val="107000"/>
              </a:lnSpc>
              <a:spcAft>
                <a:spcPts val="800"/>
              </a:spcAft>
            </a:pPr>
            <a:r>
              <a:rPr lang="ru-RU"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Для определения предметных результатов следует обратиться к </a:t>
            </a:r>
          </a:p>
          <a:p>
            <a:pPr algn="just">
              <a:lnSpc>
                <a:spcPct val="107000"/>
              </a:lnSpc>
              <a:spcAft>
                <a:spcPts val="800"/>
              </a:spcAft>
            </a:pPr>
            <a:r>
              <a:rPr lang="ru-RU"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основной образовательной программе школы </a:t>
            </a:r>
          </a:p>
          <a:p>
            <a:pPr algn="just">
              <a:lnSpc>
                <a:spcPct val="107000"/>
              </a:lnSpc>
              <a:spcAft>
                <a:spcPts val="800"/>
              </a:spcAft>
            </a:pPr>
            <a:r>
              <a:rPr lang="ru-RU"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(ООП ООО)</a:t>
            </a:r>
            <a:r>
              <a:rPr lang="ru-RU"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в котором они прописаны для каждого учебного предмета. При этом блок «Выпускник научится…» оставляется без изменений в соответствии со </a:t>
            </a:r>
            <a:r>
              <a:rPr lang="ru-RU"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Стандартом</a:t>
            </a:r>
            <a:r>
              <a:rPr lang="ru-RU"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А в блок «Выпускник получит возможность научиться…» учитель может внести коррективы в зависимости от конкретных обстоятельств.</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В метапредметных результатах отмечается, какие универсальные учебные действия должен усвоить выпускник (с делением на познавательные, регулятивные и коммуникативные УУД), формирование ИКТ-компетентности учащихся, основы учебно-исследовательской и проектной деятельности, </a:t>
            </a:r>
            <a:r>
              <a:rPr lang="ru-RU" sz="1800" b="1" u="sng" dirty="0">
                <a:solidFill>
                  <a:srgbClr val="005FCB"/>
                </a:solidFill>
                <a:effectLst/>
                <a:latin typeface="Arial" panose="020B0604020202020204" pitchFamily="34" charset="0"/>
                <a:ea typeface="Times New Roman" panose="02020603050405020304" pitchFamily="18" charset="0"/>
                <a:cs typeface="Times New Roman" panose="02020603050405020304" pitchFamily="18" charset="0"/>
                <a:hlinkClick r:id="rId2"/>
              </a:rPr>
              <a:t>стратегии смыслового чтения и работа с текстом</a:t>
            </a:r>
            <a:r>
              <a:rPr lang="ru-RU"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Личностные результаты можно отразить в форме «портрета выпускника».</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632140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10A146-68CA-4BCE-B330-754CE3358119}"/>
              </a:ext>
            </a:extLst>
          </p:cNvPr>
          <p:cNvSpPr>
            <a:spLocks noGrp="1"/>
          </p:cNvSpPr>
          <p:nvPr>
            <p:ph type="title"/>
          </p:nvPr>
        </p:nvSpPr>
        <p:spPr/>
        <p:txBody>
          <a:bodyPr/>
          <a:lstStyle/>
          <a:p>
            <a:r>
              <a:rPr lang="ru-RU" sz="2800" dirty="0">
                <a:solidFill>
                  <a:srgbClr val="000000"/>
                </a:solidFill>
                <a:ea typeface="Times New Roman" panose="02020603050405020304" pitchFamily="18" charset="0"/>
                <a:cs typeface="Times New Roman" panose="02020603050405020304" pitchFamily="18" charset="0"/>
              </a:rPr>
              <a:t>Содержание учебного предмета</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50208658-9DF4-46F0-AF25-2B517DCEC4F8}"/>
              </a:ext>
            </a:extLst>
          </p:cNvPr>
          <p:cNvSpPr>
            <a:spLocks noGrp="1"/>
          </p:cNvSpPr>
          <p:nvPr>
            <p:ph idx="1"/>
          </p:nvPr>
        </p:nvSpPr>
        <p:spPr/>
        <p:txBody>
          <a:bodyPr/>
          <a:lstStyle/>
          <a:p>
            <a:endParaRPr lang="ru-RU" dirty="0"/>
          </a:p>
        </p:txBody>
      </p:sp>
      <p:sp>
        <p:nvSpPr>
          <p:cNvPr id="4" name="Объект 3">
            <a:extLst>
              <a:ext uri="{FF2B5EF4-FFF2-40B4-BE49-F238E27FC236}">
                <a16:creationId xmlns:a16="http://schemas.microsoft.com/office/drawing/2014/main" id="{EA6A2A68-8F35-44FC-BAFA-72063A28498D}"/>
              </a:ext>
            </a:extLst>
          </p:cNvPr>
          <p:cNvSpPr>
            <a:spLocks noGrp="1"/>
          </p:cNvSpPr>
          <p:nvPr>
            <p:ph idx="10"/>
          </p:nvPr>
        </p:nvSpPr>
        <p:spPr>
          <a:xfrm>
            <a:off x="457200" y="764704"/>
            <a:ext cx="8229600" cy="3600400"/>
          </a:xfrm>
        </p:spPr>
        <p:txBody>
          <a:bodyPr/>
          <a:lstStyle/>
          <a:p>
            <a:pPr algn="just">
              <a:lnSpc>
                <a:spcPct val="107000"/>
              </a:lnSpc>
              <a:spcAft>
                <a:spcPts val="800"/>
              </a:spcAft>
            </a:pPr>
            <a:r>
              <a:rPr lang="ru-R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В структуре рабочей программы по ФГОС на вопрос «чему учить» отвечает раздел «Содержание учебного предмета, курса». В нем рассматриваются названия тем (разделов) курса и их краткое содержание. Дается характеристика  основных содержательных линий и тем (понятия, термины, явления и т.д., изучаемые в данной теме).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Здесь же указываются планируемые контрольные, практические, лабораторные работы, экскурсии, направления проектной и научно-исследовательской деятельности обучающихся. Если есть резерв времени, то показывается, как он будет использоваться. Вопросы регионального компонента по предмету тоже включаются в этот пункт.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Содержание учебного курса составляется на уровень обучения (начальная школа, основная школа или средняя школа) с разбивкой по классам. Это обеспечивает преемственность в обучении предмету в пределах одной ступени обучения. Учитель должен знать, что уже известно ученикам, на какие знания можно опираться при изучении нового материала, а что является новым. Это особенно важно в том случае, если учитель работает не во всех классах, а ведет параллель.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12336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49FC34-BB6D-4C77-8FB9-AA6A4F6C76E5}"/>
              </a:ext>
            </a:extLst>
          </p:cNvPr>
          <p:cNvSpPr>
            <a:spLocks noGrp="1"/>
          </p:cNvSpPr>
          <p:nvPr>
            <p:ph type="title"/>
          </p:nvPr>
        </p:nvSpPr>
        <p:spPr/>
        <p:txBody>
          <a:bodyPr/>
          <a:lstStyle/>
          <a:p>
            <a:r>
              <a:rPr lang="ru-RU" sz="3200" dirty="0">
                <a:solidFill>
                  <a:srgbClr val="000000"/>
                </a:solidFill>
                <a:ea typeface="Times New Roman" panose="02020603050405020304" pitchFamily="18" charset="0"/>
                <a:cs typeface="Times New Roman" panose="02020603050405020304" pitchFamily="18" charset="0"/>
              </a:rPr>
              <a:t>Тематическое планирование</a:t>
            </a:r>
            <a:br>
              <a:rPr lang="ru-RU" sz="3200" dirty="0">
                <a:latin typeface="Calibri" panose="020F0502020204030204" pitchFamily="34" charset="0"/>
                <a:ea typeface="Calibri" panose="020F0502020204030204" pitchFamily="34" charset="0"/>
                <a:cs typeface="Times New Roman" panose="02020603050405020304" pitchFamily="18" charset="0"/>
              </a:rPr>
            </a:br>
            <a:endParaRPr lang="ru-RU" sz="3200" dirty="0"/>
          </a:p>
        </p:txBody>
      </p:sp>
      <p:graphicFrame>
        <p:nvGraphicFramePr>
          <p:cNvPr id="5" name="Объект 4">
            <a:extLst>
              <a:ext uri="{FF2B5EF4-FFF2-40B4-BE49-F238E27FC236}">
                <a16:creationId xmlns:a16="http://schemas.microsoft.com/office/drawing/2014/main" id="{D597872D-90D7-43C6-93BE-DE86F12E532F}"/>
              </a:ext>
            </a:extLst>
          </p:cNvPr>
          <p:cNvGraphicFramePr>
            <a:graphicFrameLocks noGrp="1"/>
          </p:cNvGraphicFramePr>
          <p:nvPr>
            <p:ph idx="1"/>
            <p:extLst>
              <p:ext uri="{D42A27DB-BD31-4B8C-83A1-F6EECF244321}">
                <p14:modId xmlns:p14="http://schemas.microsoft.com/office/powerpoint/2010/main" val="3215407457"/>
              </p:ext>
            </p:extLst>
          </p:nvPr>
        </p:nvGraphicFramePr>
        <p:xfrm>
          <a:off x="683568" y="3410210"/>
          <a:ext cx="7416824" cy="2467062"/>
        </p:xfrm>
        <a:graphic>
          <a:graphicData uri="http://schemas.openxmlformats.org/drawingml/2006/table">
            <a:tbl>
              <a:tblPr firstRow="1" firstCol="1" bandRow="1">
                <a:tableStyleId>{5C22544A-7EE6-4342-B048-85BDC9FD1C3A}</a:tableStyleId>
              </a:tblPr>
              <a:tblGrid>
                <a:gridCol w="288032">
                  <a:extLst>
                    <a:ext uri="{9D8B030D-6E8A-4147-A177-3AD203B41FA5}">
                      <a16:colId xmlns:a16="http://schemas.microsoft.com/office/drawing/2014/main" val="1344468683"/>
                    </a:ext>
                  </a:extLst>
                </a:gridCol>
                <a:gridCol w="2448272">
                  <a:extLst>
                    <a:ext uri="{9D8B030D-6E8A-4147-A177-3AD203B41FA5}">
                      <a16:colId xmlns:a16="http://schemas.microsoft.com/office/drawing/2014/main" val="118181706"/>
                    </a:ext>
                  </a:extLst>
                </a:gridCol>
                <a:gridCol w="1512168">
                  <a:extLst>
                    <a:ext uri="{9D8B030D-6E8A-4147-A177-3AD203B41FA5}">
                      <a16:colId xmlns:a16="http://schemas.microsoft.com/office/drawing/2014/main" val="3904164583"/>
                    </a:ext>
                  </a:extLst>
                </a:gridCol>
                <a:gridCol w="1728192">
                  <a:extLst>
                    <a:ext uri="{9D8B030D-6E8A-4147-A177-3AD203B41FA5}">
                      <a16:colId xmlns:a16="http://schemas.microsoft.com/office/drawing/2014/main" val="3840007446"/>
                    </a:ext>
                  </a:extLst>
                </a:gridCol>
                <a:gridCol w="1440160">
                  <a:extLst>
                    <a:ext uri="{9D8B030D-6E8A-4147-A177-3AD203B41FA5}">
                      <a16:colId xmlns:a16="http://schemas.microsoft.com/office/drawing/2014/main" val="2548170338"/>
                    </a:ext>
                  </a:extLst>
                </a:gridCol>
              </a:tblGrid>
              <a:tr h="1739748">
                <a:tc>
                  <a:txBody>
                    <a:bodyPr/>
                    <a:lstStyle/>
                    <a:p>
                      <a:pPr algn="just">
                        <a:lnSpc>
                          <a:spcPts val="1200"/>
                        </a:lnSpc>
                        <a:spcAft>
                          <a:spcPts val="800"/>
                        </a:spcAft>
                      </a:pPr>
                      <a:r>
                        <a:rPr lang="ru-RU" sz="500">
                          <a:effectLst/>
                        </a:rPr>
                        <a:t>№ п/п</a:t>
                      </a:r>
                      <a:endParaRPr lang="ru-RU" sz="500">
                        <a:effectLst/>
                        <a:latin typeface="Calibri" panose="020F0502020204030204" pitchFamily="34" charset="0"/>
                        <a:ea typeface="Calibri" panose="020F0502020204030204" pitchFamily="34" charset="0"/>
                        <a:cs typeface="Times New Roman" panose="02020603050405020304" pitchFamily="18" charset="0"/>
                      </a:endParaRPr>
                    </a:p>
                  </a:txBody>
                  <a:tcPr marL="44267" marR="44267" marT="44267" marB="44267" anchor="ctr"/>
                </a:tc>
                <a:tc>
                  <a:txBody>
                    <a:bodyPr/>
                    <a:lstStyle/>
                    <a:p>
                      <a:pPr algn="just">
                        <a:lnSpc>
                          <a:spcPts val="1200"/>
                        </a:lnSpc>
                        <a:spcAft>
                          <a:spcPts val="800"/>
                        </a:spcAft>
                      </a:pPr>
                      <a:r>
                        <a:rPr lang="ru-RU" sz="1400" dirty="0">
                          <a:effectLst/>
                        </a:rPr>
                        <a:t>Название темы (раздела)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267" marR="44267" marT="44267" marB="44267" anchor="ctr"/>
                </a:tc>
                <a:tc>
                  <a:txBody>
                    <a:bodyPr/>
                    <a:lstStyle/>
                    <a:p>
                      <a:pPr algn="just">
                        <a:lnSpc>
                          <a:spcPts val="1200"/>
                        </a:lnSpc>
                        <a:spcAft>
                          <a:spcPts val="800"/>
                        </a:spcAft>
                      </a:pPr>
                      <a:r>
                        <a:rPr lang="ru-RU" sz="1200" dirty="0">
                          <a:effectLst/>
                        </a:rPr>
                        <a:t>Количество часов на изучение</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67" marR="44267" marT="44267" marB="44267" anchor="ctr"/>
                </a:tc>
                <a:tc>
                  <a:txBody>
                    <a:bodyPr/>
                    <a:lstStyle/>
                    <a:p>
                      <a:pPr algn="just">
                        <a:lnSpc>
                          <a:spcPts val="1200"/>
                        </a:lnSpc>
                        <a:spcAft>
                          <a:spcPts val="800"/>
                        </a:spcAft>
                      </a:pPr>
                      <a:r>
                        <a:rPr lang="ru-RU" sz="1200" dirty="0">
                          <a:effectLst/>
                        </a:rPr>
                        <a:t>Количество контрольных работ</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67" marR="44267" marT="44267" marB="44267" anchor="ctr"/>
                </a:tc>
                <a:tc>
                  <a:txBody>
                    <a:bodyPr/>
                    <a:lstStyle/>
                    <a:p>
                      <a:pPr algn="just">
                        <a:lnSpc>
                          <a:spcPts val="1200"/>
                        </a:lnSpc>
                        <a:spcAft>
                          <a:spcPts val="800"/>
                        </a:spcAft>
                      </a:pPr>
                      <a:r>
                        <a:rPr lang="ru-RU" sz="1200" dirty="0">
                          <a:solidFill>
                            <a:schemeClr val="tx1"/>
                          </a:solidFill>
                          <a:effectLst/>
                          <a:highlight>
                            <a:srgbClr val="FFFF00"/>
                          </a:highlight>
                        </a:rPr>
                        <a:t>Планируемые предметные результаты</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7" marR="44267" marT="44267" marB="44267" anchor="ctr"/>
                </a:tc>
                <a:extLst>
                  <a:ext uri="{0D108BD9-81ED-4DB2-BD59-A6C34878D82A}">
                    <a16:rowId xmlns:a16="http://schemas.microsoft.com/office/drawing/2014/main" val="1004293169"/>
                  </a:ext>
                </a:extLst>
              </a:tr>
              <a:tr h="727314">
                <a:tc>
                  <a:txBody>
                    <a:bodyPr/>
                    <a:lstStyle/>
                    <a:p>
                      <a:pPr algn="just">
                        <a:lnSpc>
                          <a:spcPts val="1200"/>
                        </a:lnSpc>
                        <a:spcAft>
                          <a:spcPts val="800"/>
                        </a:spcAft>
                      </a:pPr>
                      <a:r>
                        <a:rPr lang="ru-RU" sz="500">
                          <a:effectLst/>
                        </a:rPr>
                        <a:t> </a:t>
                      </a:r>
                      <a:endParaRPr lang="ru-RU" sz="500">
                        <a:effectLst/>
                        <a:latin typeface="Calibri" panose="020F0502020204030204" pitchFamily="34" charset="0"/>
                        <a:ea typeface="Calibri" panose="020F0502020204030204" pitchFamily="34" charset="0"/>
                        <a:cs typeface="Times New Roman" panose="02020603050405020304" pitchFamily="18" charset="0"/>
                      </a:endParaRPr>
                    </a:p>
                  </a:txBody>
                  <a:tcPr marL="44267" marR="44267" marT="44267" marB="44267" anchor="ctr"/>
                </a:tc>
                <a:tc>
                  <a:txBody>
                    <a:bodyPr/>
                    <a:lstStyle/>
                    <a:p>
                      <a:pPr algn="just">
                        <a:lnSpc>
                          <a:spcPts val="1200"/>
                        </a:lnSpc>
                        <a:spcAft>
                          <a:spcPts val="800"/>
                        </a:spcAft>
                      </a:pPr>
                      <a:r>
                        <a:rPr lang="ru-RU" sz="500">
                          <a:effectLst/>
                        </a:rPr>
                        <a:t> </a:t>
                      </a:r>
                      <a:endParaRPr lang="ru-RU" sz="500">
                        <a:effectLst/>
                        <a:latin typeface="Calibri" panose="020F0502020204030204" pitchFamily="34" charset="0"/>
                        <a:ea typeface="Calibri" panose="020F0502020204030204" pitchFamily="34" charset="0"/>
                        <a:cs typeface="Times New Roman" panose="02020603050405020304" pitchFamily="18" charset="0"/>
                      </a:endParaRPr>
                    </a:p>
                  </a:txBody>
                  <a:tcPr marL="44267" marR="44267" marT="44267" marB="44267" anchor="ctr"/>
                </a:tc>
                <a:tc>
                  <a:txBody>
                    <a:bodyPr/>
                    <a:lstStyle/>
                    <a:p>
                      <a:pPr algn="just">
                        <a:lnSpc>
                          <a:spcPts val="1200"/>
                        </a:lnSpc>
                        <a:spcAft>
                          <a:spcPts val="800"/>
                        </a:spcAft>
                      </a:pPr>
                      <a:r>
                        <a:rPr lang="ru-RU" sz="500">
                          <a:effectLst/>
                        </a:rPr>
                        <a:t> </a:t>
                      </a:r>
                      <a:endParaRPr lang="ru-RU" sz="500">
                        <a:effectLst/>
                        <a:latin typeface="Calibri" panose="020F0502020204030204" pitchFamily="34" charset="0"/>
                        <a:ea typeface="Calibri" panose="020F0502020204030204" pitchFamily="34" charset="0"/>
                        <a:cs typeface="Times New Roman" panose="02020603050405020304" pitchFamily="18" charset="0"/>
                      </a:endParaRPr>
                    </a:p>
                  </a:txBody>
                  <a:tcPr marL="44267" marR="44267" marT="44267" marB="44267" anchor="ctr"/>
                </a:tc>
                <a:tc>
                  <a:txBody>
                    <a:bodyPr/>
                    <a:lstStyle/>
                    <a:p>
                      <a:pPr algn="just">
                        <a:lnSpc>
                          <a:spcPts val="1200"/>
                        </a:lnSpc>
                        <a:spcAft>
                          <a:spcPts val="800"/>
                        </a:spcAft>
                      </a:pPr>
                      <a:r>
                        <a:rPr lang="ru-RU" sz="500">
                          <a:effectLst/>
                        </a:rPr>
                        <a:t> </a:t>
                      </a:r>
                      <a:endParaRPr lang="ru-RU" sz="500">
                        <a:effectLst/>
                        <a:latin typeface="Calibri" panose="020F0502020204030204" pitchFamily="34" charset="0"/>
                        <a:ea typeface="Calibri" panose="020F0502020204030204" pitchFamily="34" charset="0"/>
                        <a:cs typeface="Times New Roman" panose="02020603050405020304" pitchFamily="18" charset="0"/>
                      </a:endParaRPr>
                    </a:p>
                  </a:txBody>
                  <a:tcPr marL="44267" marR="44267" marT="44267" marB="44267" anchor="ctr"/>
                </a:tc>
                <a:tc>
                  <a:txBody>
                    <a:bodyPr/>
                    <a:lstStyle/>
                    <a:p>
                      <a:pPr algn="just">
                        <a:lnSpc>
                          <a:spcPts val="1200"/>
                        </a:lnSpc>
                        <a:spcAft>
                          <a:spcPts val="800"/>
                        </a:spcAft>
                      </a:pPr>
                      <a:r>
                        <a:rPr lang="ru-RU" sz="500" dirty="0">
                          <a:effectLst/>
                          <a:highlight>
                            <a:srgbClr val="FFFF00"/>
                          </a:highlight>
                        </a:rPr>
                        <a:t> </a:t>
                      </a:r>
                      <a:endParaRPr lang="ru-RU" sz="500" dirty="0">
                        <a:effectLst/>
                        <a:latin typeface="Calibri" panose="020F0502020204030204" pitchFamily="34" charset="0"/>
                        <a:ea typeface="Calibri" panose="020F0502020204030204" pitchFamily="34" charset="0"/>
                        <a:cs typeface="Times New Roman" panose="02020603050405020304" pitchFamily="18" charset="0"/>
                      </a:endParaRPr>
                    </a:p>
                  </a:txBody>
                  <a:tcPr marL="44267" marR="44267" marT="44267" marB="44267" anchor="ctr"/>
                </a:tc>
                <a:extLst>
                  <a:ext uri="{0D108BD9-81ED-4DB2-BD59-A6C34878D82A}">
                    <a16:rowId xmlns:a16="http://schemas.microsoft.com/office/drawing/2014/main" val="3545713490"/>
                  </a:ext>
                </a:extLst>
              </a:tr>
            </a:tbl>
          </a:graphicData>
        </a:graphic>
      </p:graphicFrame>
      <p:sp>
        <p:nvSpPr>
          <p:cNvPr id="4" name="Объект 3">
            <a:extLst>
              <a:ext uri="{FF2B5EF4-FFF2-40B4-BE49-F238E27FC236}">
                <a16:creationId xmlns:a16="http://schemas.microsoft.com/office/drawing/2014/main" id="{80391274-58C7-4817-AF40-E5D3F896718A}"/>
              </a:ext>
            </a:extLst>
          </p:cNvPr>
          <p:cNvSpPr>
            <a:spLocks noGrp="1"/>
          </p:cNvSpPr>
          <p:nvPr>
            <p:ph idx="10"/>
          </p:nvPr>
        </p:nvSpPr>
        <p:spPr>
          <a:xfrm>
            <a:off x="425479" y="1340768"/>
            <a:ext cx="8229600" cy="3600400"/>
          </a:xfrm>
        </p:spPr>
        <p:txBody>
          <a:bodyPr/>
          <a:lstStyle/>
          <a:p>
            <a:pPr algn="just">
              <a:lnSpc>
                <a:spcPct val="107000"/>
              </a:lnSpc>
              <a:spcAft>
                <a:spcPts val="800"/>
              </a:spcAft>
            </a:pPr>
            <a:r>
              <a:rPr lang="ru-R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Оно продолжает логику предыдущего пункта и включает в себя названия тем (разделов), количество часов на их изучение, количество контрольных работ по каждой теме. Также сюда включаются планируемые предметные результаты обучения на каждый блок темы. Можно конкретизировать виды деятельности учеников по темам, формы уроков и др.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6" name="Rectangle 1">
            <a:extLst>
              <a:ext uri="{FF2B5EF4-FFF2-40B4-BE49-F238E27FC236}">
                <a16:creationId xmlns:a16="http://schemas.microsoft.com/office/drawing/2014/main" id="{7CE2AAE9-71EF-4360-9729-FE23D21BB230}"/>
              </a:ext>
            </a:extLst>
          </p:cNvPr>
          <p:cNvSpPr>
            <a:spLocks noChangeArrowheads="1"/>
          </p:cNvSpPr>
          <p:nvPr/>
        </p:nvSpPr>
        <p:spPr bwMode="auto">
          <a:xfrm>
            <a:off x="899592" y="3022789"/>
            <a:ext cx="94320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Тематическое планирование удобнее составлять в виде таблицы с разбивкой по классам.</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8810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1354AD-54A3-4A7F-B208-F37FED05873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5224367-3A7E-49A4-B51F-0C4991911309}"/>
              </a:ext>
            </a:extLst>
          </p:cNvPr>
          <p:cNvSpPr>
            <a:spLocks noGrp="1"/>
          </p:cNvSpPr>
          <p:nvPr>
            <p:ph idx="1"/>
          </p:nvPr>
        </p:nvSpPr>
        <p:spPr/>
        <p:txBody>
          <a:bodyPr/>
          <a:lstStyle/>
          <a:p>
            <a:endParaRPr lang="ru-RU"/>
          </a:p>
        </p:txBody>
      </p:sp>
      <p:pic>
        <p:nvPicPr>
          <p:cNvPr id="5" name="Объект 4">
            <a:extLst>
              <a:ext uri="{FF2B5EF4-FFF2-40B4-BE49-F238E27FC236}">
                <a16:creationId xmlns:a16="http://schemas.microsoft.com/office/drawing/2014/main" id="{1771496F-9822-4ED1-8652-CBD5A9E39E5C}"/>
              </a:ext>
            </a:extLst>
          </p:cNvPr>
          <p:cNvPicPr>
            <a:picLocks noGrp="1" noChangeAspect="1"/>
          </p:cNvPicPr>
          <p:nvPr>
            <p:ph idx="10"/>
          </p:nvPr>
        </p:nvPicPr>
        <p:blipFill>
          <a:blip r:embed="rId2"/>
          <a:stretch>
            <a:fillRect/>
          </a:stretch>
        </p:blipFill>
        <p:spPr>
          <a:xfrm>
            <a:off x="457200" y="260648"/>
            <a:ext cx="7957276" cy="5967957"/>
          </a:xfrm>
          <a:prstGeom prst="rect">
            <a:avLst/>
          </a:prstGeom>
        </p:spPr>
      </p:pic>
    </p:spTree>
    <p:extLst>
      <p:ext uri="{BB962C8B-B14F-4D97-AF65-F5344CB8AC3E}">
        <p14:creationId xmlns:p14="http://schemas.microsoft.com/office/powerpoint/2010/main" val="3295806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0FA133-2EB7-48EC-85AB-E838073E024B}"/>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95F2EBBB-65BA-4429-B24F-572B8F10A104}"/>
              </a:ext>
            </a:extLst>
          </p:cNvPr>
          <p:cNvSpPr>
            <a:spLocks noGrp="1"/>
          </p:cNvSpPr>
          <p:nvPr>
            <p:ph idx="1"/>
          </p:nvPr>
        </p:nvSpPr>
        <p:spPr/>
        <p:txBody>
          <a:bodyPr/>
          <a:lstStyle/>
          <a:p>
            <a:endParaRPr lang="ru-RU"/>
          </a:p>
        </p:txBody>
      </p:sp>
      <p:pic>
        <p:nvPicPr>
          <p:cNvPr id="5" name="Объект 4">
            <a:extLst>
              <a:ext uri="{FF2B5EF4-FFF2-40B4-BE49-F238E27FC236}">
                <a16:creationId xmlns:a16="http://schemas.microsoft.com/office/drawing/2014/main" id="{61C78D3A-061C-4302-99AB-1AAEC6E8E8BF}"/>
              </a:ext>
            </a:extLst>
          </p:cNvPr>
          <p:cNvPicPr>
            <a:picLocks noGrp="1" noChangeAspect="1"/>
          </p:cNvPicPr>
          <p:nvPr>
            <p:ph idx="10"/>
          </p:nvPr>
        </p:nvPicPr>
        <p:blipFill>
          <a:blip r:embed="rId2"/>
          <a:stretch>
            <a:fillRect/>
          </a:stretch>
        </p:blipFill>
        <p:spPr>
          <a:xfrm>
            <a:off x="263128" y="548680"/>
            <a:ext cx="8509338" cy="6382003"/>
          </a:xfrm>
          <a:prstGeom prst="rect">
            <a:avLst/>
          </a:prstGeom>
        </p:spPr>
      </p:pic>
    </p:spTree>
    <p:extLst>
      <p:ext uri="{BB962C8B-B14F-4D97-AF65-F5344CB8AC3E}">
        <p14:creationId xmlns:p14="http://schemas.microsoft.com/office/powerpoint/2010/main" val="140370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a:t>
            </a:r>
            <a:r>
              <a:rPr lang="ru-RU" altLang="ko-KR" sz="2400" dirty="0"/>
              <a:t>Календарно-тематическое планирование (как приложение к рабочей программе)</a:t>
            </a:r>
            <a:endParaRPr lang="ko-KR" altLang="en-US" sz="2400" dirty="0"/>
          </a:p>
        </p:txBody>
      </p:sp>
      <p:sp>
        <p:nvSpPr>
          <p:cNvPr id="12" name="Content Placeholder 11"/>
          <p:cNvSpPr>
            <a:spLocks noGrp="1"/>
          </p:cNvSpPr>
          <p:nvPr>
            <p:ph idx="1"/>
          </p:nvPr>
        </p:nvSpPr>
        <p:spPr/>
        <p:txBody>
          <a:bodyPr/>
          <a:lstStyle/>
          <a:p>
            <a:endParaRPr lang="en-US" altLang="ko-KR" dirty="0">
              <a:latin typeface="Arial" pitchFamily="34" charset="0"/>
              <a:cs typeface="Arial" pitchFamily="34" charset="0"/>
            </a:endParaRPr>
          </a:p>
        </p:txBody>
      </p:sp>
      <p:sp>
        <p:nvSpPr>
          <p:cNvPr id="13" name="Content Placeholder 12"/>
          <p:cNvSpPr>
            <a:spLocks noGrp="1"/>
          </p:cNvSpPr>
          <p:nvPr>
            <p:ph idx="10"/>
          </p:nvPr>
        </p:nvSpPr>
        <p:spPr/>
        <p:txBody>
          <a:bodyPr/>
          <a:lstStyle/>
          <a:p>
            <a:r>
              <a:rPr lang="en-US" altLang="ko-KR" dirty="0">
                <a:latin typeface="Arial" pitchFamily="34" charset="0"/>
                <a:cs typeface="Arial" pitchFamily="34" charset="0"/>
              </a:rPr>
              <a:t>This PowerPoint Template has clean and neutral design that can be adapted to any content and meets various market segments. With this many slides you are able to make a complete PowerPoint Presentation that best suit your needs. </a:t>
            </a:r>
          </a:p>
          <a:p>
            <a:pPr>
              <a:buFont typeface="Wingdings" pitchFamily="2" charset="2"/>
              <a:buChar char="ü"/>
            </a:pPr>
            <a:endParaRPr lang="en-US" altLang="ko-KR" dirty="0">
              <a:latin typeface="Arial" pitchFamily="34" charset="0"/>
              <a:cs typeface="Arial" pitchFamily="34" charset="0"/>
            </a:endParaRPr>
          </a:p>
          <a:p>
            <a:r>
              <a:rPr lang="en-US" altLang="ko-KR" dirty="0">
                <a:latin typeface="Arial" pitchFamily="34" charset="0"/>
                <a:cs typeface="Arial" pitchFamily="34" charset="0"/>
              </a:rPr>
              <a:t>This PowerPoint Template has clean and neutral design that can be adapted to any content and meets various market segments. With this many slides you are able to make a complete PowerPoint Presentation that best suit your needs.</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This PowerPoint Template has clean and neutral design that can be adapted to any content and meets various market segments. With this many slides you are able to make a complete PowerPoint Presentation that best suit your needs. </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This PowerPoint Template has clean and neutral design that can be adapted to any content and meets various market segments.</a:t>
            </a:r>
            <a:endParaRPr lang="ko-KR" altLang="en-US" dirty="0">
              <a:latin typeface="Arial" pitchFamily="34" charset="0"/>
              <a:cs typeface="Arial" pitchFamily="34" charset="0"/>
            </a:endParaRPr>
          </a:p>
        </p:txBody>
      </p:sp>
      <p:pic>
        <p:nvPicPr>
          <p:cNvPr id="3" name="Рисунок 2">
            <a:extLst>
              <a:ext uri="{FF2B5EF4-FFF2-40B4-BE49-F238E27FC236}">
                <a16:creationId xmlns:a16="http://schemas.microsoft.com/office/drawing/2014/main" id="{5F8D8321-AE3B-4EF2-8D41-383D7D044112}"/>
              </a:ext>
            </a:extLst>
          </p:cNvPr>
          <p:cNvPicPr>
            <a:picLocks noChangeAspect="1"/>
          </p:cNvPicPr>
          <p:nvPr/>
        </p:nvPicPr>
        <p:blipFill>
          <a:blip r:embed="rId2"/>
          <a:stretch>
            <a:fillRect/>
          </a:stretch>
        </p:blipFill>
        <p:spPr>
          <a:xfrm>
            <a:off x="107504" y="1146838"/>
            <a:ext cx="8589640" cy="5516969"/>
          </a:xfrm>
          <a:prstGeom prst="rect">
            <a:avLst/>
          </a:prstGeom>
        </p:spPr>
      </p:pic>
    </p:spTree>
    <p:extLst>
      <p:ext uri="{BB962C8B-B14F-4D97-AF65-F5344CB8AC3E}">
        <p14:creationId xmlns:p14="http://schemas.microsoft.com/office/powerpoint/2010/main" val="3659674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on1">
            <a:extLst>
              <a:ext uri="{FF2B5EF4-FFF2-40B4-BE49-F238E27FC236}">
                <a16:creationId xmlns:a16="http://schemas.microsoft.com/office/drawing/2014/main" id="{EDA57BD1-85D0-4F3C-8E67-4AC397372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a:extLst>
              <a:ext uri="{FF2B5EF4-FFF2-40B4-BE49-F238E27FC236}">
                <a16:creationId xmlns:a16="http://schemas.microsoft.com/office/drawing/2014/main" id="{26698303-39CC-4260-92C3-07E903A50771}"/>
              </a:ext>
            </a:extLst>
          </p:cNvPr>
          <p:cNvSpPr txBox="1">
            <a:spLocks noChangeArrowheads="1"/>
          </p:cNvSpPr>
          <p:nvPr/>
        </p:nvSpPr>
        <p:spPr bwMode="auto">
          <a:xfrm>
            <a:off x="576263" y="50720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spcBef>
                <a:spcPct val="50000"/>
              </a:spcBef>
            </a:pPr>
            <a:endParaRPr lang="ru-RU" altLang="ru-RU"/>
          </a:p>
        </p:txBody>
      </p:sp>
      <p:sp>
        <p:nvSpPr>
          <p:cNvPr id="14340" name="AutoShape 4">
            <a:extLst>
              <a:ext uri="{FF2B5EF4-FFF2-40B4-BE49-F238E27FC236}">
                <a16:creationId xmlns:a16="http://schemas.microsoft.com/office/drawing/2014/main" id="{E86A3B67-37CA-4B2E-9D1E-9197EF9B0C67}"/>
              </a:ext>
            </a:extLst>
          </p:cNvPr>
          <p:cNvSpPr>
            <a:spLocks noChangeArrowheads="1"/>
          </p:cNvSpPr>
          <p:nvPr/>
        </p:nvSpPr>
        <p:spPr bwMode="auto">
          <a:xfrm>
            <a:off x="179388" y="1928813"/>
            <a:ext cx="2519362" cy="684212"/>
          </a:xfrm>
          <a:prstGeom prst="roundRect">
            <a:avLst>
              <a:gd name="adj" fmla="val 16667"/>
            </a:avLst>
          </a:prstGeom>
          <a:solidFill>
            <a:schemeClr val="accent1"/>
          </a:solidFill>
          <a:ln w="9525">
            <a:solidFill>
              <a:schemeClr val="tx1"/>
            </a:solidFill>
            <a:round/>
            <a:headEnd/>
            <a:tailEnd/>
          </a:ln>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ru-RU" altLang="ru-RU" b="1"/>
              <a:t>ЛИЧНОСТНЫЕ</a:t>
            </a:r>
          </a:p>
        </p:txBody>
      </p:sp>
      <p:sp>
        <p:nvSpPr>
          <p:cNvPr id="14341" name="AutoShape 5">
            <a:extLst>
              <a:ext uri="{FF2B5EF4-FFF2-40B4-BE49-F238E27FC236}">
                <a16:creationId xmlns:a16="http://schemas.microsoft.com/office/drawing/2014/main" id="{625CDD17-36EA-49D5-963C-7E20B1F27803}"/>
              </a:ext>
            </a:extLst>
          </p:cNvPr>
          <p:cNvSpPr>
            <a:spLocks noChangeArrowheads="1"/>
          </p:cNvSpPr>
          <p:nvPr/>
        </p:nvSpPr>
        <p:spPr bwMode="auto">
          <a:xfrm>
            <a:off x="3059113" y="1928813"/>
            <a:ext cx="2519362" cy="684212"/>
          </a:xfrm>
          <a:prstGeom prst="roundRect">
            <a:avLst>
              <a:gd name="adj" fmla="val 16667"/>
            </a:avLst>
          </a:prstGeom>
          <a:solidFill>
            <a:schemeClr val="accent1"/>
          </a:solidFill>
          <a:ln w="9525">
            <a:solidFill>
              <a:schemeClr val="tx1"/>
            </a:solidFill>
            <a:round/>
            <a:headEnd/>
            <a:tailEnd/>
          </a:ln>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ru-RU" altLang="ru-RU" sz="2000" b="1"/>
              <a:t>МЕТАПРЕДМЕТНЫЕ</a:t>
            </a:r>
          </a:p>
        </p:txBody>
      </p:sp>
      <p:sp>
        <p:nvSpPr>
          <p:cNvPr id="14342" name="AutoShape 6">
            <a:extLst>
              <a:ext uri="{FF2B5EF4-FFF2-40B4-BE49-F238E27FC236}">
                <a16:creationId xmlns:a16="http://schemas.microsoft.com/office/drawing/2014/main" id="{E1853BA6-33D7-4D35-A962-C0DA8B811C1D}"/>
              </a:ext>
            </a:extLst>
          </p:cNvPr>
          <p:cNvSpPr>
            <a:spLocks noChangeArrowheads="1"/>
          </p:cNvSpPr>
          <p:nvPr/>
        </p:nvSpPr>
        <p:spPr bwMode="auto">
          <a:xfrm>
            <a:off x="5937250" y="1928813"/>
            <a:ext cx="2698750" cy="684212"/>
          </a:xfrm>
          <a:prstGeom prst="roundRect">
            <a:avLst>
              <a:gd name="adj" fmla="val 16667"/>
            </a:avLst>
          </a:prstGeom>
          <a:solidFill>
            <a:schemeClr val="accent1"/>
          </a:solidFill>
          <a:ln w="9525">
            <a:solidFill>
              <a:schemeClr val="tx1"/>
            </a:solidFill>
            <a:round/>
            <a:headEnd/>
            <a:tailEnd/>
          </a:ln>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ru-RU" altLang="ru-RU" b="1"/>
              <a:t>ПРЕДМЕТНЫЕ</a:t>
            </a:r>
          </a:p>
        </p:txBody>
      </p:sp>
      <p:sp>
        <p:nvSpPr>
          <p:cNvPr id="14343" name="AutoShape 7">
            <a:extLst>
              <a:ext uri="{FF2B5EF4-FFF2-40B4-BE49-F238E27FC236}">
                <a16:creationId xmlns:a16="http://schemas.microsoft.com/office/drawing/2014/main" id="{ECF70173-744A-4A04-9762-4245F596276E}"/>
              </a:ext>
            </a:extLst>
          </p:cNvPr>
          <p:cNvSpPr>
            <a:spLocks noChangeArrowheads="1"/>
          </p:cNvSpPr>
          <p:nvPr/>
        </p:nvSpPr>
        <p:spPr bwMode="auto">
          <a:xfrm>
            <a:off x="179388" y="2720975"/>
            <a:ext cx="2520950" cy="719138"/>
          </a:xfrm>
          <a:prstGeom prst="roundRect">
            <a:avLst>
              <a:gd name="adj" fmla="val 16667"/>
            </a:avLst>
          </a:prstGeom>
          <a:solidFill>
            <a:schemeClr val="accent1"/>
          </a:solidFill>
          <a:ln w="9525">
            <a:solidFill>
              <a:schemeClr val="tx1"/>
            </a:solidFill>
            <a:round/>
            <a:headEnd/>
            <a:tailEnd/>
          </a:ln>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ru-RU" altLang="ru-RU" sz="1600" b="1" u="sng"/>
              <a:t>Самоопределение:</a:t>
            </a:r>
          </a:p>
          <a:p>
            <a:pPr algn="ctr" eaLnBrk="0" hangingPunct="0"/>
            <a:r>
              <a:rPr lang="ru-RU" altLang="ru-RU" sz="1000" b="1"/>
              <a:t>внутренняя позиция школьника;</a:t>
            </a:r>
          </a:p>
          <a:p>
            <a:pPr algn="ctr" eaLnBrk="0" hangingPunct="0"/>
            <a:r>
              <a:rPr lang="ru-RU" altLang="ru-RU" sz="1000" b="1"/>
              <a:t>самоиндификация;</a:t>
            </a:r>
          </a:p>
          <a:p>
            <a:pPr algn="ctr" eaLnBrk="0" hangingPunct="0"/>
            <a:r>
              <a:rPr lang="ru-RU" altLang="ru-RU" sz="1000" b="1"/>
              <a:t>самоуважение и самооценка</a:t>
            </a:r>
          </a:p>
        </p:txBody>
      </p:sp>
      <p:sp>
        <p:nvSpPr>
          <p:cNvPr id="14344" name="AutoShape 8">
            <a:extLst>
              <a:ext uri="{FF2B5EF4-FFF2-40B4-BE49-F238E27FC236}">
                <a16:creationId xmlns:a16="http://schemas.microsoft.com/office/drawing/2014/main" id="{779D54BB-B423-4D0B-84DD-8AAF416B33A2}"/>
              </a:ext>
            </a:extLst>
          </p:cNvPr>
          <p:cNvSpPr>
            <a:spLocks noChangeArrowheads="1"/>
          </p:cNvSpPr>
          <p:nvPr/>
        </p:nvSpPr>
        <p:spPr bwMode="auto">
          <a:xfrm>
            <a:off x="179388" y="3584575"/>
            <a:ext cx="2519362" cy="865188"/>
          </a:xfrm>
          <a:prstGeom prst="roundRect">
            <a:avLst>
              <a:gd name="adj" fmla="val 16667"/>
            </a:avLst>
          </a:prstGeom>
          <a:solidFill>
            <a:schemeClr val="accent1"/>
          </a:solidFill>
          <a:ln w="9525">
            <a:solidFill>
              <a:schemeClr val="tx1"/>
            </a:solidFill>
            <a:round/>
            <a:headEnd/>
            <a:tailEnd/>
          </a:ln>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ru-RU" altLang="ru-RU" sz="1600" b="1" u="sng"/>
              <a:t>Смыслообразование:</a:t>
            </a:r>
          </a:p>
          <a:p>
            <a:pPr algn="ctr" eaLnBrk="0" hangingPunct="0"/>
            <a:r>
              <a:rPr lang="ru-RU" altLang="ru-RU" sz="1000" b="1"/>
              <a:t>мотивация (учебная, социальная);</a:t>
            </a:r>
          </a:p>
          <a:p>
            <a:pPr algn="ctr" eaLnBrk="0" hangingPunct="0"/>
            <a:r>
              <a:rPr lang="ru-RU" altLang="ru-RU" sz="1000" b="1"/>
              <a:t>границы собственного</a:t>
            </a:r>
          </a:p>
          <a:p>
            <a:pPr algn="ctr" eaLnBrk="0" hangingPunct="0"/>
            <a:r>
              <a:rPr lang="ru-RU" altLang="ru-RU" sz="1000" b="1"/>
              <a:t>знания и «незнания»</a:t>
            </a:r>
          </a:p>
        </p:txBody>
      </p:sp>
      <p:sp>
        <p:nvSpPr>
          <p:cNvPr id="14345" name="AutoShape 9">
            <a:extLst>
              <a:ext uri="{FF2B5EF4-FFF2-40B4-BE49-F238E27FC236}">
                <a16:creationId xmlns:a16="http://schemas.microsoft.com/office/drawing/2014/main" id="{7F129345-DE39-439B-841C-9CA3ED5E93D4}"/>
              </a:ext>
            </a:extLst>
          </p:cNvPr>
          <p:cNvSpPr>
            <a:spLocks noChangeArrowheads="1"/>
          </p:cNvSpPr>
          <p:nvPr/>
        </p:nvSpPr>
        <p:spPr bwMode="auto">
          <a:xfrm>
            <a:off x="179388" y="4519613"/>
            <a:ext cx="2519362" cy="1552575"/>
          </a:xfrm>
          <a:prstGeom prst="roundRect">
            <a:avLst>
              <a:gd name="adj" fmla="val 16667"/>
            </a:avLst>
          </a:prstGeom>
          <a:solidFill>
            <a:schemeClr val="accent1"/>
          </a:solidFill>
          <a:ln w="9525">
            <a:solidFill>
              <a:schemeClr val="tx1"/>
            </a:solidFill>
            <a:round/>
            <a:headEnd/>
            <a:tailEnd/>
          </a:ln>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ru-RU" altLang="ru-RU" sz="1600" b="1" u="sng"/>
              <a:t>Морально-этическая</a:t>
            </a:r>
          </a:p>
          <a:p>
            <a:pPr algn="ctr" eaLnBrk="0" hangingPunct="0"/>
            <a:r>
              <a:rPr lang="ru-RU" altLang="ru-RU" sz="1600" b="1" u="sng"/>
              <a:t>ориентация:</a:t>
            </a:r>
          </a:p>
          <a:p>
            <a:pPr algn="ctr" eaLnBrk="0" hangingPunct="0"/>
            <a:r>
              <a:rPr lang="ru-RU" altLang="ru-RU" sz="1000" b="1"/>
              <a:t>ориентация на выполнение</a:t>
            </a:r>
          </a:p>
          <a:p>
            <a:pPr algn="ctr" eaLnBrk="0" hangingPunct="0"/>
            <a:r>
              <a:rPr lang="ru-RU" altLang="ru-RU" sz="1000" b="1"/>
              <a:t>моральных норм;</a:t>
            </a:r>
          </a:p>
          <a:p>
            <a:pPr algn="ctr" eaLnBrk="0" hangingPunct="0"/>
            <a:r>
              <a:rPr lang="ru-RU" altLang="ru-RU" sz="1000" b="1"/>
              <a:t>способность к решению моральных</a:t>
            </a:r>
          </a:p>
          <a:p>
            <a:pPr algn="ctr" eaLnBrk="0" hangingPunct="0"/>
            <a:r>
              <a:rPr lang="ru-RU" altLang="ru-RU" sz="1000" b="1"/>
              <a:t>проблем на основе децентрации;</a:t>
            </a:r>
          </a:p>
          <a:p>
            <a:pPr algn="ctr" eaLnBrk="0" hangingPunct="0"/>
            <a:r>
              <a:rPr lang="ru-RU" altLang="ru-RU" sz="1000" b="1"/>
              <a:t>оценка своих поступков</a:t>
            </a:r>
            <a:r>
              <a:rPr lang="ru-RU" altLang="ru-RU" sz="1000" b="1">
                <a:solidFill>
                  <a:schemeClr val="bg2"/>
                </a:solidFill>
              </a:rPr>
              <a:t> </a:t>
            </a:r>
          </a:p>
        </p:txBody>
      </p:sp>
      <p:sp>
        <p:nvSpPr>
          <p:cNvPr id="14346" name="AutoShape 10">
            <a:extLst>
              <a:ext uri="{FF2B5EF4-FFF2-40B4-BE49-F238E27FC236}">
                <a16:creationId xmlns:a16="http://schemas.microsoft.com/office/drawing/2014/main" id="{B0B21EF2-C169-417E-8EEC-F0456F09937C}"/>
              </a:ext>
            </a:extLst>
          </p:cNvPr>
          <p:cNvSpPr>
            <a:spLocks noChangeArrowheads="1"/>
          </p:cNvSpPr>
          <p:nvPr/>
        </p:nvSpPr>
        <p:spPr bwMode="auto">
          <a:xfrm>
            <a:off x="3057525" y="2720975"/>
            <a:ext cx="2520950" cy="719138"/>
          </a:xfrm>
          <a:prstGeom prst="roundRect">
            <a:avLst>
              <a:gd name="adj" fmla="val 16667"/>
            </a:avLst>
          </a:prstGeom>
          <a:solidFill>
            <a:schemeClr val="accent1"/>
          </a:solidFill>
          <a:ln w="9525">
            <a:solidFill>
              <a:schemeClr val="tx1"/>
            </a:solidFill>
            <a:round/>
            <a:headEnd/>
            <a:tailEnd/>
          </a:ln>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ru-RU" altLang="ru-RU" sz="1600" b="1" u="sng"/>
              <a:t>Регулятивные:</a:t>
            </a:r>
          </a:p>
          <a:p>
            <a:pPr algn="ctr" eaLnBrk="0" hangingPunct="0"/>
            <a:r>
              <a:rPr lang="ru-RU" altLang="ru-RU" sz="1000" b="1"/>
              <a:t>управление своей деятельностью;</a:t>
            </a:r>
          </a:p>
          <a:p>
            <a:pPr algn="ctr" eaLnBrk="0" hangingPunct="0"/>
            <a:r>
              <a:rPr lang="ru-RU" altLang="ru-RU" sz="1000" b="1"/>
              <a:t>контроль и коррекция;</a:t>
            </a:r>
          </a:p>
          <a:p>
            <a:pPr algn="ctr" eaLnBrk="0" hangingPunct="0"/>
            <a:r>
              <a:rPr lang="ru-RU" altLang="ru-RU" sz="1000" b="1"/>
              <a:t>инициативность и самостоятельность</a:t>
            </a:r>
          </a:p>
        </p:txBody>
      </p:sp>
      <p:sp>
        <p:nvSpPr>
          <p:cNvPr id="14347" name="AutoShape 11">
            <a:extLst>
              <a:ext uri="{FF2B5EF4-FFF2-40B4-BE49-F238E27FC236}">
                <a16:creationId xmlns:a16="http://schemas.microsoft.com/office/drawing/2014/main" id="{DEF329EF-C28A-47FC-BBD6-B3F3BA5FE7A4}"/>
              </a:ext>
            </a:extLst>
          </p:cNvPr>
          <p:cNvSpPr>
            <a:spLocks noChangeArrowheads="1"/>
          </p:cNvSpPr>
          <p:nvPr/>
        </p:nvSpPr>
        <p:spPr bwMode="auto">
          <a:xfrm>
            <a:off x="3059113" y="3584575"/>
            <a:ext cx="2520950" cy="719138"/>
          </a:xfrm>
          <a:prstGeom prst="roundRect">
            <a:avLst>
              <a:gd name="adj" fmla="val 16667"/>
            </a:avLst>
          </a:prstGeom>
          <a:solidFill>
            <a:schemeClr val="accent1"/>
          </a:solidFill>
          <a:ln w="9525">
            <a:solidFill>
              <a:schemeClr val="tx1"/>
            </a:solidFill>
            <a:round/>
            <a:headEnd/>
            <a:tailEnd/>
          </a:ln>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ru-RU" altLang="ru-RU" sz="1600" b="1" u="sng"/>
              <a:t>Коммуникативные:</a:t>
            </a:r>
          </a:p>
          <a:p>
            <a:pPr algn="ctr" eaLnBrk="0" hangingPunct="0"/>
            <a:r>
              <a:rPr lang="ru-RU" altLang="ru-RU" sz="1000" b="1"/>
              <a:t>речевая деятельность;</a:t>
            </a:r>
          </a:p>
          <a:p>
            <a:pPr algn="ctr" eaLnBrk="0" hangingPunct="0"/>
            <a:r>
              <a:rPr lang="ru-RU" altLang="ru-RU" sz="1000" b="1"/>
              <a:t>навыки сотрудничества</a:t>
            </a:r>
          </a:p>
        </p:txBody>
      </p:sp>
      <p:sp>
        <p:nvSpPr>
          <p:cNvPr id="14348" name="AutoShape 12">
            <a:extLst>
              <a:ext uri="{FF2B5EF4-FFF2-40B4-BE49-F238E27FC236}">
                <a16:creationId xmlns:a16="http://schemas.microsoft.com/office/drawing/2014/main" id="{06C828EC-5486-4301-8481-6CC4B5DFB0AC}"/>
              </a:ext>
            </a:extLst>
          </p:cNvPr>
          <p:cNvSpPr>
            <a:spLocks noChangeArrowheads="1"/>
          </p:cNvSpPr>
          <p:nvPr/>
        </p:nvSpPr>
        <p:spPr bwMode="auto">
          <a:xfrm>
            <a:off x="3059113" y="4519613"/>
            <a:ext cx="2519362" cy="1552575"/>
          </a:xfrm>
          <a:prstGeom prst="roundRect">
            <a:avLst>
              <a:gd name="adj" fmla="val 16667"/>
            </a:avLst>
          </a:prstGeom>
          <a:solidFill>
            <a:schemeClr val="accent1"/>
          </a:solidFill>
          <a:ln w="9525">
            <a:solidFill>
              <a:schemeClr val="tx1"/>
            </a:solidFill>
            <a:round/>
            <a:headEnd/>
            <a:tailEnd/>
          </a:ln>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ru-RU" altLang="ru-RU" sz="1600" b="1" u="sng"/>
              <a:t>Познавательные:</a:t>
            </a:r>
          </a:p>
          <a:p>
            <a:pPr algn="ctr" eaLnBrk="0" hangingPunct="0"/>
            <a:r>
              <a:rPr lang="ru-RU" altLang="ru-RU" sz="1000" b="1"/>
              <a:t>работа с информацией;</a:t>
            </a:r>
          </a:p>
          <a:p>
            <a:pPr algn="ctr" eaLnBrk="0" hangingPunct="0"/>
            <a:r>
              <a:rPr lang="ru-RU" altLang="ru-RU" sz="1000" b="1"/>
              <a:t>работа с учебными моделями;</a:t>
            </a:r>
          </a:p>
          <a:p>
            <a:pPr algn="ctr" eaLnBrk="0" hangingPunct="0"/>
            <a:r>
              <a:rPr lang="ru-RU" altLang="ru-RU" sz="1000" b="1"/>
              <a:t>использование знако-символических</a:t>
            </a:r>
          </a:p>
          <a:p>
            <a:pPr algn="ctr" eaLnBrk="0" hangingPunct="0"/>
            <a:r>
              <a:rPr lang="ru-RU" altLang="ru-RU" sz="1000" b="1"/>
              <a:t>средств, общих схем решения;</a:t>
            </a:r>
          </a:p>
          <a:p>
            <a:pPr algn="ctr" eaLnBrk="0" hangingPunct="0"/>
            <a:r>
              <a:rPr lang="ru-RU" altLang="ru-RU" sz="1000" b="1"/>
              <a:t>выполнение логических операций</a:t>
            </a:r>
          </a:p>
          <a:p>
            <a:pPr algn="ctr" eaLnBrk="0" hangingPunct="0"/>
            <a:r>
              <a:rPr lang="ru-RU" altLang="ru-RU" sz="1000" b="1"/>
              <a:t>сравнения, анализа, обобщения,</a:t>
            </a:r>
          </a:p>
          <a:p>
            <a:pPr algn="ctr" eaLnBrk="0" hangingPunct="0"/>
            <a:r>
              <a:rPr lang="ru-RU" altLang="ru-RU" sz="1000" b="1"/>
              <a:t>классификации, установления</a:t>
            </a:r>
          </a:p>
          <a:p>
            <a:pPr algn="ctr" eaLnBrk="0" hangingPunct="0"/>
            <a:r>
              <a:rPr lang="ru-RU" altLang="ru-RU" sz="1000" b="1"/>
              <a:t>аналогий, подведения под понятие</a:t>
            </a:r>
          </a:p>
        </p:txBody>
      </p:sp>
      <p:sp>
        <p:nvSpPr>
          <p:cNvPr id="6157" name="AutoShape 13">
            <a:extLst>
              <a:ext uri="{FF2B5EF4-FFF2-40B4-BE49-F238E27FC236}">
                <a16:creationId xmlns:a16="http://schemas.microsoft.com/office/drawing/2014/main" id="{04479627-8EBD-4FB1-B5E7-D7B4D9E8A7C1}"/>
              </a:ext>
            </a:extLst>
          </p:cNvPr>
          <p:cNvSpPr>
            <a:spLocks noChangeArrowheads="1"/>
          </p:cNvSpPr>
          <p:nvPr/>
        </p:nvSpPr>
        <p:spPr bwMode="auto">
          <a:xfrm>
            <a:off x="5940425" y="2720975"/>
            <a:ext cx="1944688" cy="514350"/>
          </a:xfrm>
          <a:prstGeom prst="roundRect">
            <a:avLst>
              <a:gd name="adj" fmla="val 16667"/>
            </a:avLst>
          </a:prstGeom>
          <a:solidFill>
            <a:schemeClr val="accent1"/>
          </a:solidFill>
          <a:ln w="9525">
            <a:solidFill>
              <a:schemeClr val="tx1"/>
            </a:solidFill>
            <a:round/>
            <a:headEnd/>
            <a:tailEnd/>
          </a:ln>
          <a:effectLst/>
        </p:spPr>
        <p:txBody>
          <a:bodyPr wrap="none" lIns="90000" tIns="46800" rIns="90000" bIns="46800" anchor="ctr"/>
          <a:lstStyle/>
          <a:p>
            <a:pPr algn="ctr" eaLnBrk="0" fontAlgn="auto" hangingPunct="0">
              <a:spcBef>
                <a:spcPts val="0"/>
              </a:spcBef>
              <a:spcAft>
                <a:spcPts val="0"/>
              </a:spcAft>
              <a:defRPr/>
            </a:pPr>
            <a:endParaRPr lang="ru-RU" sz="1600" b="1">
              <a:solidFill>
                <a:schemeClr val="bg2"/>
              </a:solidFill>
              <a:effectLst>
                <a:outerShdw blurRad="38100" dist="38100" dir="2700000" algn="tl">
                  <a:srgbClr val="000000"/>
                </a:outerShdw>
              </a:effectLst>
              <a:latin typeface="+mn-lt"/>
              <a:cs typeface="+mn-cs"/>
            </a:endParaRPr>
          </a:p>
        </p:txBody>
      </p:sp>
      <p:sp>
        <p:nvSpPr>
          <p:cNvPr id="6158" name="AutoShape 14">
            <a:extLst>
              <a:ext uri="{FF2B5EF4-FFF2-40B4-BE49-F238E27FC236}">
                <a16:creationId xmlns:a16="http://schemas.microsoft.com/office/drawing/2014/main" id="{B4ED2A3F-66DE-4FE3-B594-9D06BA7FE0FB}"/>
              </a:ext>
            </a:extLst>
          </p:cNvPr>
          <p:cNvSpPr>
            <a:spLocks noChangeArrowheads="1"/>
          </p:cNvSpPr>
          <p:nvPr/>
        </p:nvSpPr>
        <p:spPr bwMode="auto">
          <a:xfrm>
            <a:off x="8132763" y="2828925"/>
            <a:ext cx="431800" cy="252413"/>
          </a:xfrm>
          <a:prstGeom prst="roundRect">
            <a:avLst>
              <a:gd name="adj" fmla="val 16667"/>
            </a:avLst>
          </a:prstGeom>
          <a:gradFill rotWithShape="1">
            <a:gsLst>
              <a:gs pos="0">
                <a:schemeClr val="tx1"/>
              </a:gs>
              <a:gs pos="100000">
                <a:srgbClr val="FFFFCC"/>
              </a:gs>
            </a:gsLst>
            <a:path path="shape">
              <a:fillToRect l="50000" t="50000" r="50000" b="50000"/>
            </a:path>
          </a:gradFill>
          <a:ln w="9525">
            <a:solidFill>
              <a:schemeClr val="tx1"/>
            </a:solidFill>
            <a:round/>
            <a:headEnd/>
            <a:tailEnd/>
          </a:ln>
          <a:effectLst/>
        </p:spPr>
        <p:txBody>
          <a:bodyPr wrap="none" lIns="90000" tIns="46800" rIns="90000" bIns="46800" anchor="ctr"/>
          <a:lstStyle/>
          <a:p>
            <a:pPr algn="ctr" eaLnBrk="0" fontAlgn="auto" hangingPunct="0">
              <a:spcBef>
                <a:spcPts val="0"/>
              </a:spcBef>
              <a:spcAft>
                <a:spcPts val="0"/>
              </a:spcAft>
              <a:defRPr/>
            </a:pPr>
            <a:endParaRPr lang="ru-RU" sz="1600" b="1">
              <a:solidFill>
                <a:schemeClr val="bg2"/>
              </a:solidFill>
              <a:effectLst>
                <a:outerShdw blurRad="38100" dist="38100" dir="2700000" algn="tl">
                  <a:srgbClr val="000000"/>
                </a:outerShdw>
              </a:effectLst>
              <a:latin typeface="+mn-lt"/>
              <a:cs typeface="+mn-cs"/>
            </a:endParaRPr>
          </a:p>
        </p:txBody>
      </p:sp>
      <p:sp>
        <p:nvSpPr>
          <p:cNvPr id="14351" name="Text Box 15">
            <a:extLst>
              <a:ext uri="{FF2B5EF4-FFF2-40B4-BE49-F238E27FC236}">
                <a16:creationId xmlns:a16="http://schemas.microsoft.com/office/drawing/2014/main" id="{662B2650-E4A8-4AC9-B3CF-B23BEE598B3B}"/>
              </a:ext>
            </a:extLst>
          </p:cNvPr>
          <p:cNvSpPr txBox="1">
            <a:spLocks noChangeArrowheads="1"/>
          </p:cNvSpPr>
          <p:nvPr/>
        </p:nvSpPr>
        <p:spPr bwMode="auto">
          <a:xfrm>
            <a:off x="6011863" y="2695575"/>
            <a:ext cx="17653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ru-RU" altLang="ru-RU" sz="1400" b="1"/>
              <a:t>Основы системы</a:t>
            </a:r>
          </a:p>
          <a:p>
            <a:pPr algn="ctr" eaLnBrk="0" hangingPunct="0"/>
            <a:r>
              <a:rPr lang="ru-RU" altLang="ru-RU" sz="1400" b="1"/>
              <a:t>научных знаний</a:t>
            </a:r>
          </a:p>
        </p:txBody>
      </p:sp>
      <p:sp>
        <p:nvSpPr>
          <p:cNvPr id="6160" name="AutoShape 16">
            <a:extLst>
              <a:ext uri="{FF2B5EF4-FFF2-40B4-BE49-F238E27FC236}">
                <a16:creationId xmlns:a16="http://schemas.microsoft.com/office/drawing/2014/main" id="{0BEA4898-9F48-4B65-9374-EB9FD8F8479D}"/>
              </a:ext>
            </a:extLst>
          </p:cNvPr>
          <p:cNvSpPr>
            <a:spLocks noChangeArrowheads="1"/>
          </p:cNvSpPr>
          <p:nvPr/>
        </p:nvSpPr>
        <p:spPr bwMode="auto">
          <a:xfrm>
            <a:off x="5940425" y="3343275"/>
            <a:ext cx="2055813" cy="1476375"/>
          </a:xfrm>
          <a:prstGeom prst="roundRect">
            <a:avLst>
              <a:gd name="adj" fmla="val 16667"/>
            </a:avLst>
          </a:prstGeom>
          <a:solidFill>
            <a:schemeClr val="accent1"/>
          </a:solidFill>
          <a:ln w="9525">
            <a:solidFill>
              <a:schemeClr val="tx1"/>
            </a:solidFill>
            <a:round/>
            <a:headEnd/>
            <a:tailEnd/>
          </a:ln>
          <a:effectLst/>
        </p:spPr>
        <p:txBody>
          <a:bodyPr wrap="none" lIns="90000" tIns="46800" rIns="90000" bIns="46800" anchor="ctr"/>
          <a:lstStyle/>
          <a:p>
            <a:pPr algn="ctr" eaLnBrk="0" fontAlgn="auto" hangingPunct="0">
              <a:spcBef>
                <a:spcPts val="0"/>
              </a:spcBef>
              <a:spcAft>
                <a:spcPts val="0"/>
              </a:spcAft>
              <a:defRPr/>
            </a:pPr>
            <a:endParaRPr lang="ru-RU" sz="1600" b="1">
              <a:solidFill>
                <a:schemeClr val="bg2"/>
              </a:solidFill>
              <a:effectLst>
                <a:outerShdw blurRad="38100" dist="38100" dir="2700000" algn="tl">
                  <a:srgbClr val="000000"/>
                </a:outerShdw>
              </a:effectLst>
              <a:latin typeface="+mn-lt"/>
              <a:cs typeface="+mn-cs"/>
            </a:endParaRPr>
          </a:p>
        </p:txBody>
      </p:sp>
      <p:sp>
        <p:nvSpPr>
          <p:cNvPr id="14353" name="Text Box 17">
            <a:extLst>
              <a:ext uri="{FF2B5EF4-FFF2-40B4-BE49-F238E27FC236}">
                <a16:creationId xmlns:a16="http://schemas.microsoft.com/office/drawing/2014/main" id="{E55E62FA-CBDB-486C-BB82-D7B3A428789C}"/>
              </a:ext>
            </a:extLst>
          </p:cNvPr>
          <p:cNvSpPr txBox="1">
            <a:spLocks noChangeArrowheads="1"/>
          </p:cNvSpPr>
          <p:nvPr/>
        </p:nvSpPr>
        <p:spPr bwMode="auto">
          <a:xfrm>
            <a:off x="5973763" y="3368675"/>
            <a:ext cx="20177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ru-RU" altLang="ru-RU" sz="1400" b="1"/>
              <a:t>Опыт «предметной» деятельности по получению,</a:t>
            </a:r>
          </a:p>
          <a:p>
            <a:pPr algn="ctr" eaLnBrk="0" hangingPunct="0"/>
            <a:r>
              <a:rPr lang="ru-RU" altLang="ru-RU" sz="1400" b="1"/>
              <a:t>преобразованию</a:t>
            </a:r>
          </a:p>
          <a:p>
            <a:pPr algn="ctr" eaLnBrk="0" hangingPunct="0"/>
            <a:r>
              <a:rPr lang="ru-RU" altLang="ru-RU" sz="1400" b="1"/>
              <a:t>и применению</a:t>
            </a:r>
          </a:p>
          <a:p>
            <a:pPr algn="ctr" eaLnBrk="0" hangingPunct="0"/>
            <a:r>
              <a:rPr lang="ru-RU" altLang="ru-RU" sz="1400" b="1"/>
              <a:t>нового знания</a:t>
            </a:r>
          </a:p>
        </p:txBody>
      </p:sp>
      <p:sp>
        <p:nvSpPr>
          <p:cNvPr id="14354" name="Text Box 18">
            <a:extLst>
              <a:ext uri="{FF2B5EF4-FFF2-40B4-BE49-F238E27FC236}">
                <a16:creationId xmlns:a16="http://schemas.microsoft.com/office/drawing/2014/main" id="{8E7D7250-C693-4A39-A572-192494C8B1C6}"/>
              </a:ext>
            </a:extLst>
          </p:cNvPr>
          <p:cNvSpPr txBox="1">
            <a:spLocks noChangeArrowheads="1"/>
          </p:cNvSpPr>
          <p:nvPr/>
        </p:nvSpPr>
        <p:spPr bwMode="auto">
          <a:xfrm>
            <a:off x="8132763" y="2828925"/>
            <a:ext cx="414337" cy="2444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ru-RU" altLang="ru-RU" sz="1000" b="1"/>
              <a:t>РЯ</a:t>
            </a:r>
          </a:p>
        </p:txBody>
      </p:sp>
      <p:sp>
        <p:nvSpPr>
          <p:cNvPr id="6163" name="AutoShape 19">
            <a:extLst>
              <a:ext uri="{FF2B5EF4-FFF2-40B4-BE49-F238E27FC236}">
                <a16:creationId xmlns:a16="http://schemas.microsoft.com/office/drawing/2014/main" id="{00FC0C7A-0300-49FA-84DB-CAFF7C42DC20}"/>
              </a:ext>
            </a:extLst>
          </p:cNvPr>
          <p:cNvSpPr>
            <a:spLocks noChangeArrowheads="1"/>
          </p:cNvSpPr>
          <p:nvPr/>
        </p:nvSpPr>
        <p:spPr bwMode="auto">
          <a:xfrm>
            <a:off x="8135938" y="3198813"/>
            <a:ext cx="431800" cy="252412"/>
          </a:xfrm>
          <a:prstGeom prst="roundRect">
            <a:avLst>
              <a:gd name="adj" fmla="val 16667"/>
            </a:avLst>
          </a:prstGeom>
          <a:solidFill>
            <a:srgbClr val="FFFF00"/>
          </a:solidFill>
          <a:ln w="9525">
            <a:solidFill>
              <a:schemeClr val="tx1"/>
            </a:solidFill>
            <a:round/>
            <a:headEnd/>
            <a:tailEnd/>
          </a:ln>
          <a:effectLst/>
        </p:spPr>
        <p:txBody>
          <a:bodyPr wrap="none" lIns="90000" tIns="46800" rIns="90000" bIns="46800" anchor="ctr"/>
          <a:lstStyle/>
          <a:p>
            <a:pPr algn="ctr" eaLnBrk="0" fontAlgn="auto" hangingPunct="0">
              <a:spcBef>
                <a:spcPts val="0"/>
              </a:spcBef>
              <a:spcAft>
                <a:spcPts val="0"/>
              </a:spcAft>
              <a:defRPr/>
            </a:pPr>
            <a:endParaRPr lang="ru-RU" sz="1600" b="1">
              <a:solidFill>
                <a:schemeClr val="bg2"/>
              </a:solidFill>
              <a:effectLst>
                <a:outerShdw blurRad="38100" dist="38100" dir="2700000" algn="tl">
                  <a:srgbClr val="000000"/>
                </a:outerShdw>
              </a:effectLst>
              <a:latin typeface="+mn-lt"/>
              <a:cs typeface="+mn-cs"/>
            </a:endParaRPr>
          </a:p>
        </p:txBody>
      </p:sp>
      <p:sp>
        <p:nvSpPr>
          <p:cNvPr id="14356" name="Text Box 20">
            <a:extLst>
              <a:ext uri="{FF2B5EF4-FFF2-40B4-BE49-F238E27FC236}">
                <a16:creationId xmlns:a16="http://schemas.microsoft.com/office/drawing/2014/main" id="{99EE8E97-56FB-462E-B2F4-7B31CDF17E8B}"/>
              </a:ext>
            </a:extLst>
          </p:cNvPr>
          <p:cNvSpPr txBox="1">
            <a:spLocks noChangeArrowheads="1"/>
          </p:cNvSpPr>
          <p:nvPr/>
        </p:nvSpPr>
        <p:spPr bwMode="auto">
          <a:xfrm>
            <a:off x="8135938" y="3200400"/>
            <a:ext cx="612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ru-RU" altLang="ru-RU" sz="1000" b="1"/>
              <a:t>ЛЧт</a:t>
            </a:r>
          </a:p>
        </p:txBody>
      </p:sp>
      <p:sp>
        <p:nvSpPr>
          <p:cNvPr id="6165" name="AutoShape 21">
            <a:extLst>
              <a:ext uri="{FF2B5EF4-FFF2-40B4-BE49-F238E27FC236}">
                <a16:creationId xmlns:a16="http://schemas.microsoft.com/office/drawing/2014/main" id="{FA10C0A8-B0C5-47C6-B64B-00C9AE593B97}"/>
              </a:ext>
            </a:extLst>
          </p:cNvPr>
          <p:cNvSpPr>
            <a:spLocks noChangeArrowheads="1"/>
          </p:cNvSpPr>
          <p:nvPr/>
        </p:nvSpPr>
        <p:spPr bwMode="auto">
          <a:xfrm>
            <a:off x="8132763" y="3548063"/>
            <a:ext cx="431800" cy="252412"/>
          </a:xfrm>
          <a:prstGeom prst="roundRect">
            <a:avLst>
              <a:gd name="adj" fmla="val 16667"/>
            </a:avLst>
          </a:prstGeom>
          <a:gradFill rotWithShape="1">
            <a:gsLst>
              <a:gs pos="0">
                <a:schemeClr val="tx1"/>
              </a:gs>
              <a:gs pos="100000">
                <a:srgbClr val="FFFFCC"/>
              </a:gs>
            </a:gsLst>
            <a:path path="shape">
              <a:fillToRect l="50000" t="50000" r="50000" b="50000"/>
            </a:path>
          </a:gradFill>
          <a:ln w="9525">
            <a:solidFill>
              <a:schemeClr val="tx1"/>
            </a:solidFill>
            <a:round/>
            <a:headEnd/>
            <a:tailEnd/>
          </a:ln>
          <a:effectLst/>
        </p:spPr>
        <p:txBody>
          <a:bodyPr wrap="none" lIns="90000" tIns="46800" rIns="90000" bIns="46800" anchor="ctr"/>
          <a:lstStyle/>
          <a:p>
            <a:pPr algn="ctr" eaLnBrk="0" fontAlgn="auto" hangingPunct="0">
              <a:spcBef>
                <a:spcPts val="0"/>
              </a:spcBef>
              <a:spcAft>
                <a:spcPts val="0"/>
              </a:spcAft>
              <a:defRPr/>
            </a:pPr>
            <a:endParaRPr lang="ru-RU" sz="1600" b="1">
              <a:solidFill>
                <a:schemeClr val="bg2"/>
              </a:solidFill>
              <a:effectLst>
                <a:outerShdw blurRad="38100" dist="38100" dir="2700000" algn="tl">
                  <a:srgbClr val="000000"/>
                </a:outerShdw>
              </a:effectLst>
              <a:latin typeface="+mn-lt"/>
              <a:cs typeface="+mn-cs"/>
            </a:endParaRPr>
          </a:p>
        </p:txBody>
      </p:sp>
      <p:sp>
        <p:nvSpPr>
          <p:cNvPr id="14358" name="Text Box 22">
            <a:extLst>
              <a:ext uri="{FF2B5EF4-FFF2-40B4-BE49-F238E27FC236}">
                <a16:creationId xmlns:a16="http://schemas.microsoft.com/office/drawing/2014/main" id="{A3D18EFC-7076-4A5E-A45A-B35E2A083F12}"/>
              </a:ext>
            </a:extLst>
          </p:cNvPr>
          <p:cNvSpPr txBox="1">
            <a:spLocks noChangeArrowheads="1"/>
          </p:cNvSpPr>
          <p:nvPr/>
        </p:nvSpPr>
        <p:spPr bwMode="auto">
          <a:xfrm>
            <a:off x="8135938" y="3559175"/>
            <a:ext cx="414337" cy="2444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ru-RU" altLang="ru-RU" sz="1000" b="1"/>
              <a:t>ИЯ</a:t>
            </a:r>
          </a:p>
        </p:txBody>
      </p:sp>
      <p:sp>
        <p:nvSpPr>
          <p:cNvPr id="6167" name="AutoShape 23">
            <a:extLst>
              <a:ext uri="{FF2B5EF4-FFF2-40B4-BE49-F238E27FC236}">
                <a16:creationId xmlns:a16="http://schemas.microsoft.com/office/drawing/2014/main" id="{74D94F59-1D17-48B5-9C37-3E4E226607BB}"/>
              </a:ext>
            </a:extLst>
          </p:cNvPr>
          <p:cNvSpPr>
            <a:spLocks noChangeArrowheads="1"/>
          </p:cNvSpPr>
          <p:nvPr/>
        </p:nvSpPr>
        <p:spPr bwMode="auto">
          <a:xfrm>
            <a:off x="8135938" y="3919538"/>
            <a:ext cx="431800" cy="252412"/>
          </a:xfrm>
          <a:prstGeom prst="roundRect">
            <a:avLst>
              <a:gd name="adj" fmla="val 16667"/>
            </a:avLst>
          </a:prstGeom>
          <a:gradFill rotWithShape="1">
            <a:gsLst>
              <a:gs pos="0">
                <a:schemeClr val="tx1"/>
              </a:gs>
              <a:gs pos="100000">
                <a:srgbClr val="FFFFCC"/>
              </a:gs>
            </a:gsLst>
            <a:path path="shape">
              <a:fillToRect l="50000" t="50000" r="50000" b="50000"/>
            </a:path>
          </a:gradFill>
          <a:ln w="9525">
            <a:solidFill>
              <a:schemeClr val="tx1"/>
            </a:solidFill>
            <a:round/>
            <a:headEnd/>
            <a:tailEnd/>
          </a:ln>
          <a:effectLst/>
        </p:spPr>
        <p:txBody>
          <a:bodyPr wrap="none" lIns="90000" tIns="46800" rIns="90000" bIns="46800" anchor="ctr"/>
          <a:lstStyle/>
          <a:p>
            <a:pPr algn="ctr" eaLnBrk="0" fontAlgn="auto" hangingPunct="0">
              <a:spcBef>
                <a:spcPts val="0"/>
              </a:spcBef>
              <a:spcAft>
                <a:spcPts val="0"/>
              </a:spcAft>
              <a:defRPr/>
            </a:pPr>
            <a:endParaRPr lang="ru-RU" sz="1600" b="1">
              <a:solidFill>
                <a:schemeClr val="bg2"/>
              </a:solidFill>
              <a:effectLst>
                <a:outerShdw blurRad="38100" dist="38100" dir="2700000" algn="tl">
                  <a:srgbClr val="000000"/>
                </a:outerShdw>
              </a:effectLst>
              <a:latin typeface="+mn-lt"/>
              <a:cs typeface="+mn-cs"/>
            </a:endParaRPr>
          </a:p>
        </p:txBody>
      </p:sp>
      <p:sp>
        <p:nvSpPr>
          <p:cNvPr id="14360" name="Text Box 24">
            <a:extLst>
              <a:ext uri="{FF2B5EF4-FFF2-40B4-BE49-F238E27FC236}">
                <a16:creationId xmlns:a16="http://schemas.microsoft.com/office/drawing/2014/main" id="{F4318828-CA65-414F-BF52-6B408471AFFE}"/>
              </a:ext>
            </a:extLst>
          </p:cNvPr>
          <p:cNvSpPr txBox="1">
            <a:spLocks noChangeArrowheads="1"/>
          </p:cNvSpPr>
          <p:nvPr/>
        </p:nvSpPr>
        <p:spPr bwMode="auto">
          <a:xfrm>
            <a:off x="8139113" y="3930650"/>
            <a:ext cx="536575" cy="2444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ru-RU" altLang="ru-RU" sz="1000" b="1"/>
              <a:t>Мат</a:t>
            </a:r>
          </a:p>
        </p:txBody>
      </p:sp>
      <p:sp>
        <p:nvSpPr>
          <p:cNvPr id="6169" name="AutoShape 25">
            <a:extLst>
              <a:ext uri="{FF2B5EF4-FFF2-40B4-BE49-F238E27FC236}">
                <a16:creationId xmlns:a16="http://schemas.microsoft.com/office/drawing/2014/main" id="{F0A182CF-537C-401A-A7E4-02EED6AA5149}"/>
              </a:ext>
            </a:extLst>
          </p:cNvPr>
          <p:cNvSpPr>
            <a:spLocks noChangeArrowheads="1"/>
          </p:cNvSpPr>
          <p:nvPr/>
        </p:nvSpPr>
        <p:spPr bwMode="auto">
          <a:xfrm>
            <a:off x="8132763" y="4268788"/>
            <a:ext cx="431800" cy="252412"/>
          </a:xfrm>
          <a:prstGeom prst="roundRect">
            <a:avLst>
              <a:gd name="adj" fmla="val 16667"/>
            </a:avLst>
          </a:prstGeom>
          <a:gradFill rotWithShape="1">
            <a:gsLst>
              <a:gs pos="0">
                <a:schemeClr val="tx1"/>
              </a:gs>
              <a:gs pos="100000">
                <a:srgbClr val="FFFFCC"/>
              </a:gs>
            </a:gsLst>
            <a:path path="shape">
              <a:fillToRect l="50000" t="50000" r="50000" b="50000"/>
            </a:path>
          </a:gradFill>
          <a:ln w="9525">
            <a:solidFill>
              <a:schemeClr val="tx1"/>
            </a:solidFill>
            <a:round/>
            <a:headEnd/>
            <a:tailEnd/>
          </a:ln>
          <a:effectLst/>
        </p:spPr>
        <p:txBody>
          <a:bodyPr wrap="none" lIns="90000" tIns="46800" rIns="90000" bIns="46800" anchor="ctr"/>
          <a:lstStyle/>
          <a:p>
            <a:pPr algn="ctr" eaLnBrk="0" fontAlgn="auto" hangingPunct="0">
              <a:spcBef>
                <a:spcPts val="0"/>
              </a:spcBef>
              <a:spcAft>
                <a:spcPts val="0"/>
              </a:spcAft>
              <a:defRPr/>
            </a:pPr>
            <a:endParaRPr lang="ru-RU" sz="1600" b="1">
              <a:solidFill>
                <a:schemeClr val="bg2"/>
              </a:solidFill>
              <a:effectLst>
                <a:outerShdw blurRad="38100" dist="38100" dir="2700000" algn="tl">
                  <a:srgbClr val="000000"/>
                </a:outerShdw>
              </a:effectLst>
              <a:latin typeface="+mn-lt"/>
              <a:cs typeface="+mn-cs"/>
            </a:endParaRPr>
          </a:p>
        </p:txBody>
      </p:sp>
      <p:sp>
        <p:nvSpPr>
          <p:cNvPr id="14362" name="Text Box 26">
            <a:extLst>
              <a:ext uri="{FF2B5EF4-FFF2-40B4-BE49-F238E27FC236}">
                <a16:creationId xmlns:a16="http://schemas.microsoft.com/office/drawing/2014/main" id="{F48F1980-D145-4049-8172-2D8689BF39F9}"/>
              </a:ext>
            </a:extLst>
          </p:cNvPr>
          <p:cNvSpPr txBox="1">
            <a:spLocks noChangeArrowheads="1"/>
          </p:cNvSpPr>
          <p:nvPr/>
        </p:nvSpPr>
        <p:spPr bwMode="auto">
          <a:xfrm>
            <a:off x="8135938" y="4279900"/>
            <a:ext cx="414337" cy="2444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ru-RU" altLang="ru-RU" sz="1000" b="1"/>
              <a:t>ОМ</a:t>
            </a:r>
          </a:p>
        </p:txBody>
      </p:sp>
      <p:sp>
        <p:nvSpPr>
          <p:cNvPr id="6171" name="AutoShape 27">
            <a:extLst>
              <a:ext uri="{FF2B5EF4-FFF2-40B4-BE49-F238E27FC236}">
                <a16:creationId xmlns:a16="http://schemas.microsoft.com/office/drawing/2014/main" id="{1FDC9563-476D-4510-B22C-850287380CAF}"/>
              </a:ext>
            </a:extLst>
          </p:cNvPr>
          <p:cNvSpPr>
            <a:spLocks noChangeArrowheads="1"/>
          </p:cNvSpPr>
          <p:nvPr/>
        </p:nvSpPr>
        <p:spPr bwMode="auto">
          <a:xfrm>
            <a:off x="8132763" y="4629150"/>
            <a:ext cx="431800" cy="252413"/>
          </a:xfrm>
          <a:prstGeom prst="roundRect">
            <a:avLst>
              <a:gd name="adj" fmla="val 16667"/>
            </a:avLst>
          </a:prstGeom>
          <a:gradFill rotWithShape="1">
            <a:gsLst>
              <a:gs pos="0">
                <a:schemeClr val="tx1"/>
              </a:gs>
              <a:gs pos="100000">
                <a:srgbClr val="FFFFCC"/>
              </a:gs>
            </a:gsLst>
            <a:path path="shape">
              <a:fillToRect l="50000" t="50000" r="50000" b="50000"/>
            </a:path>
          </a:gradFill>
          <a:ln w="9525">
            <a:solidFill>
              <a:schemeClr val="tx1"/>
            </a:solidFill>
            <a:round/>
            <a:headEnd/>
            <a:tailEnd/>
          </a:ln>
          <a:effectLst/>
        </p:spPr>
        <p:txBody>
          <a:bodyPr wrap="none" lIns="90000" tIns="46800" rIns="90000" bIns="46800" anchor="ctr"/>
          <a:lstStyle/>
          <a:p>
            <a:pPr algn="ctr" eaLnBrk="0" fontAlgn="auto" hangingPunct="0">
              <a:spcBef>
                <a:spcPts val="0"/>
              </a:spcBef>
              <a:spcAft>
                <a:spcPts val="0"/>
              </a:spcAft>
              <a:defRPr/>
            </a:pPr>
            <a:endParaRPr lang="ru-RU" sz="1600" b="1">
              <a:solidFill>
                <a:schemeClr val="bg2"/>
              </a:solidFill>
              <a:effectLst>
                <a:outerShdw blurRad="38100" dist="38100" dir="2700000" algn="tl">
                  <a:srgbClr val="000000"/>
                </a:outerShdw>
              </a:effectLst>
              <a:latin typeface="+mn-lt"/>
              <a:cs typeface="+mn-cs"/>
            </a:endParaRPr>
          </a:p>
        </p:txBody>
      </p:sp>
      <p:sp>
        <p:nvSpPr>
          <p:cNvPr id="14364" name="Text Box 28">
            <a:extLst>
              <a:ext uri="{FF2B5EF4-FFF2-40B4-BE49-F238E27FC236}">
                <a16:creationId xmlns:a16="http://schemas.microsoft.com/office/drawing/2014/main" id="{FBFFE001-1FE7-463C-B3AE-AFD63E648FEB}"/>
              </a:ext>
            </a:extLst>
          </p:cNvPr>
          <p:cNvSpPr txBox="1">
            <a:spLocks noChangeArrowheads="1"/>
          </p:cNvSpPr>
          <p:nvPr/>
        </p:nvSpPr>
        <p:spPr bwMode="auto">
          <a:xfrm>
            <a:off x="8135938" y="4640263"/>
            <a:ext cx="576262" cy="2444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ru-RU" altLang="ru-RU" sz="1000" b="1"/>
              <a:t>Муз</a:t>
            </a:r>
          </a:p>
        </p:txBody>
      </p:sp>
      <p:sp>
        <p:nvSpPr>
          <p:cNvPr id="6173" name="AutoShape 29">
            <a:extLst>
              <a:ext uri="{FF2B5EF4-FFF2-40B4-BE49-F238E27FC236}">
                <a16:creationId xmlns:a16="http://schemas.microsoft.com/office/drawing/2014/main" id="{3EC47D8A-94EA-4B9B-8F9E-0FF29C0F0D5B}"/>
              </a:ext>
            </a:extLst>
          </p:cNvPr>
          <p:cNvSpPr>
            <a:spLocks noChangeArrowheads="1"/>
          </p:cNvSpPr>
          <p:nvPr/>
        </p:nvSpPr>
        <p:spPr bwMode="auto">
          <a:xfrm>
            <a:off x="8132763" y="4953000"/>
            <a:ext cx="431800" cy="252413"/>
          </a:xfrm>
          <a:prstGeom prst="roundRect">
            <a:avLst>
              <a:gd name="adj" fmla="val 16667"/>
            </a:avLst>
          </a:prstGeom>
          <a:gradFill rotWithShape="1">
            <a:gsLst>
              <a:gs pos="0">
                <a:schemeClr val="tx1"/>
              </a:gs>
              <a:gs pos="100000">
                <a:srgbClr val="FFFFCC"/>
              </a:gs>
            </a:gsLst>
            <a:path path="shape">
              <a:fillToRect l="50000" t="50000" r="50000" b="50000"/>
            </a:path>
          </a:gradFill>
          <a:ln w="9525">
            <a:solidFill>
              <a:schemeClr val="tx1"/>
            </a:solidFill>
            <a:round/>
            <a:headEnd/>
            <a:tailEnd/>
          </a:ln>
          <a:effectLst/>
        </p:spPr>
        <p:txBody>
          <a:bodyPr wrap="none" lIns="90000" tIns="46800" rIns="90000" bIns="46800" anchor="ctr"/>
          <a:lstStyle/>
          <a:p>
            <a:pPr algn="ctr" eaLnBrk="0" fontAlgn="auto" hangingPunct="0">
              <a:spcBef>
                <a:spcPts val="0"/>
              </a:spcBef>
              <a:spcAft>
                <a:spcPts val="0"/>
              </a:spcAft>
              <a:defRPr/>
            </a:pPr>
            <a:endParaRPr lang="ru-RU" sz="1600" b="1">
              <a:solidFill>
                <a:schemeClr val="bg2"/>
              </a:solidFill>
              <a:effectLst>
                <a:outerShdw blurRad="38100" dist="38100" dir="2700000" algn="tl">
                  <a:srgbClr val="000000"/>
                </a:outerShdw>
              </a:effectLst>
              <a:latin typeface="+mn-lt"/>
              <a:cs typeface="+mn-cs"/>
            </a:endParaRPr>
          </a:p>
        </p:txBody>
      </p:sp>
      <p:sp>
        <p:nvSpPr>
          <p:cNvPr id="14366" name="Text Box 30">
            <a:extLst>
              <a:ext uri="{FF2B5EF4-FFF2-40B4-BE49-F238E27FC236}">
                <a16:creationId xmlns:a16="http://schemas.microsoft.com/office/drawing/2014/main" id="{772DF7E6-0121-465F-8637-0E3A9895CEAB}"/>
              </a:ext>
            </a:extLst>
          </p:cNvPr>
          <p:cNvSpPr txBox="1">
            <a:spLocks noChangeArrowheads="1"/>
          </p:cNvSpPr>
          <p:nvPr/>
        </p:nvSpPr>
        <p:spPr bwMode="auto">
          <a:xfrm>
            <a:off x="8135938" y="4964113"/>
            <a:ext cx="576262" cy="2444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ru-RU" altLang="ru-RU" sz="1000" b="1"/>
              <a:t>ИЗО</a:t>
            </a:r>
          </a:p>
        </p:txBody>
      </p:sp>
      <p:sp>
        <p:nvSpPr>
          <p:cNvPr id="6175" name="AutoShape 31">
            <a:extLst>
              <a:ext uri="{FF2B5EF4-FFF2-40B4-BE49-F238E27FC236}">
                <a16:creationId xmlns:a16="http://schemas.microsoft.com/office/drawing/2014/main" id="{6D980DAE-2CB4-491E-9E50-AC4601AA4879}"/>
              </a:ext>
            </a:extLst>
          </p:cNvPr>
          <p:cNvSpPr>
            <a:spLocks noChangeArrowheads="1"/>
          </p:cNvSpPr>
          <p:nvPr/>
        </p:nvSpPr>
        <p:spPr bwMode="auto">
          <a:xfrm>
            <a:off x="8132763" y="5276850"/>
            <a:ext cx="431800" cy="252413"/>
          </a:xfrm>
          <a:prstGeom prst="roundRect">
            <a:avLst>
              <a:gd name="adj" fmla="val 16667"/>
            </a:avLst>
          </a:prstGeom>
          <a:gradFill rotWithShape="1">
            <a:gsLst>
              <a:gs pos="0">
                <a:schemeClr val="tx1"/>
              </a:gs>
              <a:gs pos="100000">
                <a:srgbClr val="FFFFCC"/>
              </a:gs>
            </a:gsLst>
            <a:path path="shape">
              <a:fillToRect l="50000" t="50000" r="50000" b="50000"/>
            </a:path>
          </a:gradFill>
          <a:ln w="9525">
            <a:solidFill>
              <a:schemeClr val="tx1"/>
            </a:solidFill>
            <a:round/>
            <a:headEnd/>
            <a:tailEnd/>
          </a:ln>
          <a:effectLst/>
        </p:spPr>
        <p:txBody>
          <a:bodyPr wrap="none" lIns="90000" tIns="46800" rIns="90000" bIns="46800" anchor="ctr"/>
          <a:lstStyle/>
          <a:p>
            <a:pPr algn="ctr" eaLnBrk="0" fontAlgn="auto" hangingPunct="0">
              <a:spcBef>
                <a:spcPts val="0"/>
              </a:spcBef>
              <a:spcAft>
                <a:spcPts val="0"/>
              </a:spcAft>
              <a:defRPr/>
            </a:pPr>
            <a:endParaRPr lang="ru-RU" sz="1600" b="1">
              <a:solidFill>
                <a:schemeClr val="bg2"/>
              </a:solidFill>
              <a:effectLst>
                <a:outerShdw blurRad="38100" dist="38100" dir="2700000" algn="tl">
                  <a:srgbClr val="000000"/>
                </a:outerShdw>
              </a:effectLst>
              <a:latin typeface="+mn-lt"/>
              <a:cs typeface="+mn-cs"/>
            </a:endParaRPr>
          </a:p>
        </p:txBody>
      </p:sp>
      <p:sp>
        <p:nvSpPr>
          <p:cNvPr id="14368" name="Text Box 32">
            <a:extLst>
              <a:ext uri="{FF2B5EF4-FFF2-40B4-BE49-F238E27FC236}">
                <a16:creationId xmlns:a16="http://schemas.microsoft.com/office/drawing/2014/main" id="{EE62B184-A57A-4FE3-9049-7327D78830F9}"/>
              </a:ext>
            </a:extLst>
          </p:cNvPr>
          <p:cNvSpPr txBox="1">
            <a:spLocks noChangeArrowheads="1"/>
          </p:cNvSpPr>
          <p:nvPr/>
        </p:nvSpPr>
        <p:spPr bwMode="auto">
          <a:xfrm>
            <a:off x="8135938" y="5287963"/>
            <a:ext cx="576262" cy="2444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ru-RU" altLang="ru-RU" sz="1000" b="1"/>
              <a:t>Тех</a:t>
            </a:r>
          </a:p>
        </p:txBody>
      </p:sp>
      <p:sp>
        <p:nvSpPr>
          <p:cNvPr id="6177" name="AutoShape 33">
            <a:extLst>
              <a:ext uri="{FF2B5EF4-FFF2-40B4-BE49-F238E27FC236}">
                <a16:creationId xmlns:a16="http://schemas.microsoft.com/office/drawing/2014/main" id="{B11F59EC-2B14-46FC-BE0A-7ACFDEAA9862}"/>
              </a:ext>
            </a:extLst>
          </p:cNvPr>
          <p:cNvSpPr>
            <a:spLocks noChangeArrowheads="1"/>
          </p:cNvSpPr>
          <p:nvPr/>
        </p:nvSpPr>
        <p:spPr bwMode="auto">
          <a:xfrm>
            <a:off x="8132763" y="5637213"/>
            <a:ext cx="431800" cy="252412"/>
          </a:xfrm>
          <a:prstGeom prst="roundRect">
            <a:avLst>
              <a:gd name="adj" fmla="val 16667"/>
            </a:avLst>
          </a:prstGeom>
          <a:gradFill rotWithShape="1">
            <a:gsLst>
              <a:gs pos="0">
                <a:schemeClr val="tx1"/>
              </a:gs>
              <a:gs pos="100000">
                <a:srgbClr val="FFFFCC"/>
              </a:gs>
            </a:gsLst>
            <a:path path="shape">
              <a:fillToRect l="50000" t="50000" r="50000" b="50000"/>
            </a:path>
          </a:gradFill>
          <a:ln w="9525">
            <a:solidFill>
              <a:schemeClr val="tx1"/>
            </a:solidFill>
            <a:round/>
            <a:headEnd/>
            <a:tailEnd/>
          </a:ln>
          <a:effectLst/>
        </p:spPr>
        <p:txBody>
          <a:bodyPr wrap="none" lIns="90000" tIns="46800" rIns="90000" bIns="46800" anchor="ctr"/>
          <a:lstStyle/>
          <a:p>
            <a:pPr algn="ctr" eaLnBrk="0" fontAlgn="auto" hangingPunct="0">
              <a:spcBef>
                <a:spcPts val="0"/>
              </a:spcBef>
              <a:spcAft>
                <a:spcPts val="0"/>
              </a:spcAft>
              <a:defRPr/>
            </a:pPr>
            <a:endParaRPr lang="ru-RU" sz="1600" b="1">
              <a:solidFill>
                <a:schemeClr val="bg2"/>
              </a:solidFill>
              <a:effectLst>
                <a:outerShdw blurRad="38100" dist="38100" dir="2700000" algn="tl">
                  <a:srgbClr val="000000"/>
                </a:outerShdw>
              </a:effectLst>
              <a:latin typeface="+mn-lt"/>
              <a:cs typeface="+mn-cs"/>
            </a:endParaRPr>
          </a:p>
        </p:txBody>
      </p:sp>
      <p:sp>
        <p:nvSpPr>
          <p:cNvPr id="14370" name="Text Box 34">
            <a:extLst>
              <a:ext uri="{FF2B5EF4-FFF2-40B4-BE49-F238E27FC236}">
                <a16:creationId xmlns:a16="http://schemas.microsoft.com/office/drawing/2014/main" id="{09A2ADDE-F050-4548-A203-35220C7F8D9C}"/>
              </a:ext>
            </a:extLst>
          </p:cNvPr>
          <p:cNvSpPr txBox="1">
            <a:spLocks noChangeArrowheads="1"/>
          </p:cNvSpPr>
          <p:nvPr/>
        </p:nvSpPr>
        <p:spPr bwMode="auto">
          <a:xfrm>
            <a:off x="8135938" y="5648325"/>
            <a:ext cx="576262" cy="2444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ru-RU" altLang="ru-RU" sz="1000" b="1"/>
              <a:t>Физ</a:t>
            </a:r>
          </a:p>
        </p:txBody>
      </p:sp>
      <p:sp>
        <p:nvSpPr>
          <p:cNvPr id="14371" name="AutoShape 35">
            <a:extLst>
              <a:ext uri="{FF2B5EF4-FFF2-40B4-BE49-F238E27FC236}">
                <a16:creationId xmlns:a16="http://schemas.microsoft.com/office/drawing/2014/main" id="{635BAFDF-FA24-47D6-AD5A-A43BA7348B1B}"/>
              </a:ext>
            </a:extLst>
          </p:cNvPr>
          <p:cNvSpPr>
            <a:spLocks noChangeArrowheads="1"/>
          </p:cNvSpPr>
          <p:nvPr/>
        </p:nvSpPr>
        <p:spPr bwMode="auto">
          <a:xfrm>
            <a:off x="6264275" y="4857750"/>
            <a:ext cx="1476375" cy="177800"/>
          </a:xfrm>
          <a:prstGeom prst="downArrow">
            <a:avLst>
              <a:gd name="adj1" fmla="val 50000"/>
              <a:gd name="adj2" fmla="val 25000"/>
            </a:avLst>
          </a:prstGeom>
          <a:solidFill>
            <a:schemeClr val="accent1"/>
          </a:solidFill>
          <a:ln w="9525">
            <a:solidFill>
              <a:schemeClr val="tx1"/>
            </a:solidFill>
            <a:miter lim="800000"/>
            <a:headEnd/>
            <a:tailEnd/>
          </a:ln>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ru-RU" altLang="ru-RU"/>
          </a:p>
        </p:txBody>
      </p:sp>
      <p:sp>
        <p:nvSpPr>
          <p:cNvPr id="6180" name="AutoShape 36">
            <a:extLst>
              <a:ext uri="{FF2B5EF4-FFF2-40B4-BE49-F238E27FC236}">
                <a16:creationId xmlns:a16="http://schemas.microsoft.com/office/drawing/2014/main" id="{92640748-79BE-4552-8382-5F31281D2717}"/>
              </a:ext>
            </a:extLst>
          </p:cNvPr>
          <p:cNvSpPr>
            <a:spLocks noChangeArrowheads="1"/>
          </p:cNvSpPr>
          <p:nvPr/>
        </p:nvSpPr>
        <p:spPr bwMode="auto">
          <a:xfrm>
            <a:off x="5940425" y="5108575"/>
            <a:ext cx="2087563" cy="1079500"/>
          </a:xfrm>
          <a:prstGeom prst="roundRect">
            <a:avLst>
              <a:gd name="adj" fmla="val 16667"/>
            </a:avLst>
          </a:prstGeom>
          <a:solidFill>
            <a:schemeClr val="accent1"/>
          </a:solidFill>
          <a:ln w="9525">
            <a:solidFill>
              <a:schemeClr val="tx1"/>
            </a:solidFill>
            <a:round/>
            <a:headEnd/>
            <a:tailEnd/>
          </a:ln>
          <a:effectLst/>
        </p:spPr>
        <p:txBody>
          <a:bodyPr wrap="none" lIns="90000" tIns="46800" rIns="90000" bIns="46800" anchor="ctr"/>
          <a:lstStyle/>
          <a:p>
            <a:pPr algn="ctr" eaLnBrk="0" fontAlgn="auto" hangingPunct="0">
              <a:spcBef>
                <a:spcPts val="0"/>
              </a:spcBef>
              <a:spcAft>
                <a:spcPts val="0"/>
              </a:spcAft>
              <a:defRPr/>
            </a:pPr>
            <a:endParaRPr lang="ru-RU" sz="1600" b="1">
              <a:solidFill>
                <a:schemeClr val="bg2"/>
              </a:solidFill>
              <a:effectLst>
                <a:outerShdw blurRad="38100" dist="38100" dir="2700000" algn="tl">
                  <a:srgbClr val="000000"/>
                </a:outerShdw>
              </a:effectLst>
              <a:latin typeface="+mn-lt"/>
              <a:cs typeface="+mn-cs"/>
            </a:endParaRPr>
          </a:p>
        </p:txBody>
      </p:sp>
      <p:sp>
        <p:nvSpPr>
          <p:cNvPr id="14373" name="Text Box 37">
            <a:extLst>
              <a:ext uri="{FF2B5EF4-FFF2-40B4-BE49-F238E27FC236}">
                <a16:creationId xmlns:a16="http://schemas.microsoft.com/office/drawing/2014/main" id="{0C4181E0-9D0F-475B-AD39-99D916DD3D5E}"/>
              </a:ext>
            </a:extLst>
          </p:cNvPr>
          <p:cNvSpPr txBox="1">
            <a:spLocks noChangeArrowheads="1"/>
          </p:cNvSpPr>
          <p:nvPr/>
        </p:nvSpPr>
        <p:spPr bwMode="auto">
          <a:xfrm>
            <a:off x="5976938" y="5143500"/>
            <a:ext cx="21240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ru-RU" altLang="ru-RU" sz="1400" b="1"/>
              <a:t>Предметные и метапредметные действия с учебным материалом</a:t>
            </a:r>
            <a:r>
              <a:rPr lang="ru-RU" altLang="ru-RU" sz="1400" b="1">
                <a:solidFill>
                  <a:schemeClr val="bg2"/>
                </a:solidFill>
              </a:rPr>
              <a:t> </a:t>
            </a:r>
          </a:p>
        </p:txBody>
      </p:sp>
      <p:sp>
        <p:nvSpPr>
          <p:cNvPr id="39" name="AutoShape 4">
            <a:extLst>
              <a:ext uri="{FF2B5EF4-FFF2-40B4-BE49-F238E27FC236}">
                <a16:creationId xmlns:a16="http://schemas.microsoft.com/office/drawing/2014/main" id="{06C77E1D-24D2-4648-B9D1-D3D78FBEF297}"/>
              </a:ext>
            </a:extLst>
          </p:cNvPr>
          <p:cNvSpPr>
            <a:spLocks noChangeArrowheads="1"/>
          </p:cNvSpPr>
          <p:nvPr/>
        </p:nvSpPr>
        <p:spPr bwMode="gray">
          <a:xfrm>
            <a:off x="642938" y="428625"/>
            <a:ext cx="8137525" cy="936625"/>
          </a:xfrm>
          <a:prstGeom prst="roundRect">
            <a:avLst>
              <a:gd name="adj" fmla="val 49106"/>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ru-RU" sz="2800" b="1" dirty="0">
                <a:latin typeface="+mn-lt"/>
                <a:cs typeface="+mn-cs"/>
              </a:rPr>
              <a:t>Планируемые результаты:</a:t>
            </a:r>
          </a:p>
          <a:p>
            <a:pPr algn="ctr" fontAlgn="auto">
              <a:spcBef>
                <a:spcPts val="0"/>
              </a:spcBef>
              <a:spcAft>
                <a:spcPts val="0"/>
              </a:spcAft>
              <a:defRPr/>
            </a:pPr>
            <a:r>
              <a:rPr lang="ru-RU" sz="2800" b="1" dirty="0">
                <a:latin typeface="+mn-lt"/>
                <a:cs typeface="+mn-cs"/>
              </a:rPr>
              <a:t>три основные группы результатов</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mages.myshared.ru/4/210133/slide_6.jpg"/>
          <p:cNvPicPr>
            <a:picLocks noChangeAspect="1" noChangeArrowheads="1"/>
          </p:cNvPicPr>
          <p:nvPr/>
        </p:nvPicPr>
        <p:blipFill>
          <a:blip r:embed="rId2"/>
          <a:srcRect/>
          <a:stretch>
            <a:fillRect/>
          </a:stretch>
        </p:blipFill>
        <p:spPr bwMode="auto">
          <a:xfrm>
            <a:off x="779463" y="404813"/>
            <a:ext cx="7524750" cy="56435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44" y="279890"/>
            <a:ext cx="9144000" cy="1069514"/>
          </a:xfrm>
        </p:spPr>
        <p:txBody>
          <a:bodyPr/>
          <a:lstStyle/>
          <a:p>
            <a:r>
              <a:rPr lang="en-US" altLang="ko-KR" dirty="0"/>
              <a:t> </a:t>
            </a:r>
            <a:r>
              <a:rPr lang="ru-RU" sz="1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rPr>
              <a:t>Письмо Министерства просвещения РФ и Федеральной службы по надзору в сфере образования и науки от 18 декабря 2020 г. NN СК-578/08, 01-350/13-01 "О снижении документационной нагрузки учителей"</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ko-KR" altLang="en-US" dirty="0"/>
          </a:p>
        </p:txBody>
      </p:sp>
      <p:sp>
        <p:nvSpPr>
          <p:cNvPr id="6" name="Content Placeholder 5"/>
          <p:cNvSpPr>
            <a:spLocks noGrp="1"/>
          </p:cNvSpPr>
          <p:nvPr>
            <p:ph idx="1"/>
          </p:nvPr>
        </p:nvSpPr>
        <p:spPr>
          <a:xfrm>
            <a:off x="446856" y="1265311"/>
            <a:ext cx="8229600" cy="1069514"/>
          </a:xfrm>
        </p:spPr>
        <p:txBody>
          <a:bodyPr/>
          <a:lstStyle/>
          <a:p>
            <a:pPr>
              <a:lnSpc>
                <a:spcPts val="1350"/>
              </a:lnSpc>
              <a:spcAft>
                <a:spcPts val="1275"/>
              </a:spcAft>
            </a:pPr>
            <a:r>
              <a:rPr lang="ru-RU" sz="12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Рекомендуемый перечень</a:t>
            </a:r>
            <a:br>
              <a:rPr lang="ru-RU" sz="12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ru-RU" sz="12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документов, разрабатываемых в том числе в соответствии с федеральными государственными образовательными стандартами общего образования, образовательной организацией, реализующей основные образовательные программы начального общего, основного общего и среднего общего образования, с участием учителей указанных организаций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6"/>
          <p:cNvSpPr>
            <a:spLocks noGrp="1"/>
          </p:cNvSpPr>
          <p:nvPr>
            <p:ph idx="10"/>
          </p:nvPr>
        </p:nvSpPr>
        <p:spPr/>
        <p:txBody>
          <a:bodyPr/>
          <a:lstStyle/>
          <a:p>
            <a:endParaRPr lang="ko-KR" altLang="en-US" dirty="0">
              <a:latin typeface="Arial" pitchFamily="34" charset="0"/>
              <a:cs typeface="Arial" pitchFamily="34" charset="0"/>
            </a:endParaRPr>
          </a:p>
        </p:txBody>
      </p:sp>
      <p:graphicFrame>
        <p:nvGraphicFramePr>
          <p:cNvPr id="3" name="Таблица 2">
            <a:extLst>
              <a:ext uri="{FF2B5EF4-FFF2-40B4-BE49-F238E27FC236}">
                <a16:creationId xmlns:a16="http://schemas.microsoft.com/office/drawing/2014/main" id="{CBFEE8AC-ACA5-401E-987E-5550E7B9C592}"/>
              </a:ext>
            </a:extLst>
          </p:cNvPr>
          <p:cNvGraphicFramePr>
            <a:graphicFrameLocks noGrp="1"/>
          </p:cNvGraphicFramePr>
          <p:nvPr>
            <p:extLst>
              <p:ext uri="{D42A27DB-BD31-4B8C-83A1-F6EECF244321}">
                <p14:modId xmlns:p14="http://schemas.microsoft.com/office/powerpoint/2010/main" val="3279681331"/>
              </p:ext>
            </p:extLst>
          </p:nvPr>
        </p:nvGraphicFramePr>
        <p:xfrm>
          <a:off x="683568" y="2307304"/>
          <a:ext cx="7560840" cy="4464269"/>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632918211"/>
                    </a:ext>
                  </a:extLst>
                </a:gridCol>
                <a:gridCol w="2376264">
                  <a:extLst>
                    <a:ext uri="{9D8B030D-6E8A-4147-A177-3AD203B41FA5}">
                      <a16:colId xmlns:a16="http://schemas.microsoft.com/office/drawing/2014/main" val="4109046846"/>
                    </a:ext>
                  </a:extLst>
                </a:gridCol>
                <a:gridCol w="1512168">
                  <a:extLst>
                    <a:ext uri="{9D8B030D-6E8A-4147-A177-3AD203B41FA5}">
                      <a16:colId xmlns:a16="http://schemas.microsoft.com/office/drawing/2014/main" val="594885182"/>
                    </a:ext>
                  </a:extLst>
                </a:gridCol>
                <a:gridCol w="1512168">
                  <a:extLst>
                    <a:ext uri="{9D8B030D-6E8A-4147-A177-3AD203B41FA5}">
                      <a16:colId xmlns:a16="http://schemas.microsoft.com/office/drawing/2014/main" val="2875356861"/>
                    </a:ext>
                  </a:extLst>
                </a:gridCol>
                <a:gridCol w="1512168">
                  <a:extLst>
                    <a:ext uri="{9D8B030D-6E8A-4147-A177-3AD203B41FA5}">
                      <a16:colId xmlns:a16="http://schemas.microsoft.com/office/drawing/2014/main" val="79071027"/>
                    </a:ext>
                  </a:extLst>
                </a:gridCol>
              </a:tblGrid>
              <a:tr h="790893">
                <a:tc>
                  <a:txBody>
                    <a:bodyPr/>
                    <a:lstStyle/>
                    <a:p>
                      <a:pPr>
                        <a:lnSpc>
                          <a:spcPct val="107000"/>
                        </a:lnSpc>
                        <a:spcAft>
                          <a:spcPts val="800"/>
                        </a:spcAft>
                      </a:pPr>
                      <a:r>
                        <a:rPr lang="ru-RU" sz="1200">
                          <a:effectLst/>
                        </a:rPr>
                        <a:t>1.1.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08" marR="9508" marT="9508" marB="9508"/>
                </a:tc>
                <a:tc>
                  <a:txBody>
                    <a:bodyPr/>
                    <a:lstStyle/>
                    <a:p>
                      <a:pPr>
                        <a:lnSpc>
                          <a:spcPct val="107000"/>
                        </a:lnSpc>
                        <a:spcAft>
                          <a:spcPts val="800"/>
                        </a:spcAft>
                      </a:pPr>
                      <a:r>
                        <a:rPr lang="ru-RU" sz="1200">
                          <a:effectLst/>
                        </a:rPr>
                        <a:t>Программа развития универсальных учебных действий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08" marR="9508" marT="9508" marB="9508"/>
                </a:tc>
                <a:tc>
                  <a:txBody>
                    <a:bodyPr/>
                    <a:lstStyle/>
                    <a:p>
                      <a:pPr>
                        <a:lnSpc>
                          <a:spcPct val="107000"/>
                        </a:lnSpc>
                        <a:spcAft>
                          <a:spcPts val="800"/>
                        </a:spcAft>
                      </a:pPr>
                      <a:r>
                        <a:rPr lang="ru-RU" sz="1200">
                          <a:effectLst/>
                        </a:rPr>
                        <a:t>Заместитель руководителя с участием учителей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08" marR="9508" marT="9508" marB="9508"/>
                </a:tc>
                <a:tc>
                  <a:txBody>
                    <a:bodyPr/>
                    <a:lstStyle/>
                    <a:p>
                      <a:pPr>
                        <a:lnSpc>
                          <a:spcPct val="107000"/>
                        </a:lnSpc>
                        <a:spcAft>
                          <a:spcPts val="800"/>
                        </a:spcAft>
                      </a:pPr>
                      <a:r>
                        <a:rPr lang="ru-RU" sz="1200">
                          <a:effectLst/>
                        </a:rPr>
                        <a:t>Ежегодная актуализация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08" marR="9508" marT="9508" marB="9508"/>
                </a:tc>
                <a:tc>
                  <a:txBody>
                    <a:bodyPr/>
                    <a:lstStyle/>
                    <a:p>
                      <a:pPr>
                        <a:lnSpc>
                          <a:spcPct val="107000"/>
                        </a:lnSpc>
                        <a:spcAft>
                          <a:spcPts val="80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08" marR="9508" marT="9508" marB="9508"/>
                </a:tc>
                <a:extLst>
                  <a:ext uri="{0D108BD9-81ED-4DB2-BD59-A6C34878D82A}">
                    <a16:rowId xmlns:a16="http://schemas.microsoft.com/office/drawing/2014/main" val="1164666047"/>
                  </a:ext>
                </a:extLst>
              </a:tr>
              <a:tr h="2075997">
                <a:tc rowSpan="2">
                  <a:txBody>
                    <a:bodyPr/>
                    <a:lstStyle/>
                    <a:p>
                      <a:pPr>
                        <a:lnSpc>
                          <a:spcPct val="107000"/>
                        </a:lnSpc>
                        <a:spcAft>
                          <a:spcPts val="800"/>
                        </a:spcAft>
                      </a:pPr>
                      <a:r>
                        <a:rPr lang="ru-RU" sz="1200">
                          <a:effectLst/>
                        </a:rPr>
                        <a:t>1.2.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08" marR="9508" marT="9508" marB="9508" anchor="ctr"/>
                </a:tc>
                <a:tc>
                  <a:txBody>
                    <a:bodyPr/>
                    <a:lstStyle/>
                    <a:p>
                      <a:pPr>
                        <a:lnSpc>
                          <a:spcPct val="107000"/>
                        </a:lnSpc>
                        <a:spcAft>
                          <a:spcPts val="800"/>
                        </a:spcAft>
                      </a:pPr>
                      <a:r>
                        <a:rPr lang="ru-RU" sz="1200">
                          <a:effectLst/>
                        </a:rPr>
                        <a:t>Рабочая программа учебных предметов, курсов, включая содержание, планируемые результаты и тематическое планирование с указанием количества часов по каждой теме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08" marR="9508" marT="9508" marB="9508"/>
                </a:tc>
                <a:tc>
                  <a:txBody>
                    <a:bodyPr/>
                    <a:lstStyle/>
                    <a:p>
                      <a:pPr>
                        <a:lnSpc>
                          <a:spcPct val="107000"/>
                        </a:lnSpc>
                        <a:spcAft>
                          <a:spcPts val="800"/>
                        </a:spcAft>
                      </a:pPr>
                      <a:r>
                        <a:rPr lang="ru-RU" sz="1200" dirty="0">
                          <a:effectLst/>
                        </a:rPr>
                        <a:t>Учитель</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08" marR="9508" marT="9508" marB="9508"/>
                </a:tc>
                <a:tc>
                  <a:txBody>
                    <a:bodyPr/>
                    <a:lstStyle/>
                    <a:p>
                      <a:pPr>
                        <a:lnSpc>
                          <a:spcPct val="107000"/>
                        </a:lnSpc>
                        <a:spcAft>
                          <a:spcPts val="800"/>
                        </a:spcAft>
                      </a:pPr>
                      <a:r>
                        <a:rPr lang="ru-RU" sz="1200" dirty="0">
                          <a:effectLst/>
                        </a:rPr>
                        <a:t>Ежегодная актуализация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08" marR="9508" marT="9508" marB="9508"/>
                </a:tc>
                <a:tc>
                  <a:txBody>
                    <a:bodyPr/>
                    <a:lstStyle/>
                    <a:p>
                      <a:pPr>
                        <a:lnSpc>
                          <a:spcPct val="107000"/>
                        </a:lnSpc>
                        <a:spcAft>
                          <a:spcPts val="80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08" marR="9508" marT="9508" marB="9508"/>
                </a:tc>
                <a:extLst>
                  <a:ext uri="{0D108BD9-81ED-4DB2-BD59-A6C34878D82A}">
                    <a16:rowId xmlns:a16="http://schemas.microsoft.com/office/drawing/2014/main" val="1125745034"/>
                  </a:ext>
                </a:extLst>
              </a:tr>
              <a:tr h="1597379">
                <a:tc vMerge="1">
                  <a:txBody>
                    <a:bodyPr/>
                    <a:lstStyle/>
                    <a:p>
                      <a:endParaRPr lang="ru-RU"/>
                    </a:p>
                  </a:txBody>
                  <a:tcPr/>
                </a:tc>
                <a:tc>
                  <a:txBody>
                    <a:bodyPr/>
                    <a:lstStyle/>
                    <a:p>
                      <a:pPr>
                        <a:lnSpc>
                          <a:spcPct val="107000"/>
                        </a:lnSpc>
                        <a:spcAft>
                          <a:spcPts val="800"/>
                        </a:spcAft>
                      </a:pPr>
                      <a:r>
                        <a:rPr lang="ru-RU" sz="1200">
                          <a:effectLst/>
                        </a:rPr>
                        <a:t>Программа работы с отстающими обучающимися, демонстрирующими стабильно низкие образовательные результаты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08" marR="9508" marT="9508" marB="9508"/>
                </a:tc>
                <a:tc>
                  <a:txBody>
                    <a:bodyPr/>
                    <a:lstStyle/>
                    <a:p>
                      <a:pPr>
                        <a:lnSpc>
                          <a:spcPct val="107000"/>
                        </a:lnSpc>
                        <a:spcAft>
                          <a:spcPts val="800"/>
                        </a:spcAft>
                      </a:pPr>
                      <a:r>
                        <a:rPr lang="ru-RU" sz="1200">
                          <a:effectLst/>
                        </a:rPr>
                        <a:t>Учитель, профильные специалисты образовательной организации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08" marR="9508" marT="9508" marB="9508"/>
                </a:tc>
                <a:tc>
                  <a:txBody>
                    <a:bodyPr/>
                    <a:lstStyle/>
                    <a:p>
                      <a:pPr>
                        <a:lnSpc>
                          <a:spcPct val="107000"/>
                        </a:lnSpc>
                        <a:spcAft>
                          <a:spcPts val="800"/>
                        </a:spcAft>
                      </a:pPr>
                      <a:r>
                        <a:rPr lang="ru-RU" sz="1200">
                          <a:effectLst/>
                        </a:rPr>
                        <a:t>Ежегодная актуализация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08" marR="9508" marT="9508" marB="9508"/>
                </a:tc>
                <a:tc>
                  <a:txBody>
                    <a:bodyPr/>
                    <a:lstStyle/>
                    <a:p>
                      <a:pPr>
                        <a:lnSpc>
                          <a:spcPct val="107000"/>
                        </a:lnSpc>
                        <a:spcAft>
                          <a:spcPts val="800"/>
                        </a:spcAft>
                      </a:pPr>
                      <a:r>
                        <a:rPr lang="ru-RU" sz="1200" dirty="0">
                          <a:effectLst/>
                        </a:rPr>
                        <a:t>Часть рабочей программы, при наличии обучающихся, демонстрирующих стабильно низкие образовательные результаты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08" marR="9508" marT="9508" marB="9508"/>
                </a:tc>
                <a:extLst>
                  <a:ext uri="{0D108BD9-81ED-4DB2-BD59-A6C34878D82A}">
                    <a16:rowId xmlns:a16="http://schemas.microsoft.com/office/drawing/2014/main" val="421128153"/>
                  </a:ext>
                </a:extLst>
              </a:tr>
            </a:tbl>
          </a:graphicData>
        </a:graphic>
      </p:graphicFrame>
    </p:spTree>
    <p:extLst>
      <p:ext uri="{BB962C8B-B14F-4D97-AF65-F5344CB8AC3E}">
        <p14:creationId xmlns:p14="http://schemas.microsoft.com/office/powerpoint/2010/main" val="89176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0025AC-2713-4E30-AC79-C1E70D0D92BB}"/>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8C23382C-E1C6-474D-9E6B-B7C62D6D846A}"/>
              </a:ext>
            </a:extLst>
          </p:cNvPr>
          <p:cNvSpPr>
            <a:spLocks noGrp="1"/>
          </p:cNvSpPr>
          <p:nvPr>
            <p:ph idx="1"/>
          </p:nvPr>
        </p:nvSpPr>
        <p:spPr/>
        <p:txBody>
          <a:bodyPr/>
          <a:lstStyle/>
          <a:p>
            <a:endParaRPr lang="ru-RU"/>
          </a:p>
        </p:txBody>
      </p:sp>
      <p:graphicFrame>
        <p:nvGraphicFramePr>
          <p:cNvPr id="5" name="Объект 4">
            <a:extLst>
              <a:ext uri="{FF2B5EF4-FFF2-40B4-BE49-F238E27FC236}">
                <a16:creationId xmlns:a16="http://schemas.microsoft.com/office/drawing/2014/main" id="{34A2B176-9B87-4597-84E5-8CB019F561C9}"/>
              </a:ext>
            </a:extLst>
          </p:cNvPr>
          <p:cNvGraphicFramePr>
            <a:graphicFrameLocks noGrp="1"/>
          </p:cNvGraphicFramePr>
          <p:nvPr>
            <p:ph idx="10"/>
            <p:extLst>
              <p:ext uri="{D42A27DB-BD31-4B8C-83A1-F6EECF244321}">
                <p14:modId xmlns:p14="http://schemas.microsoft.com/office/powerpoint/2010/main" val="2279236152"/>
              </p:ext>
            </p:extLst>
          </p:nvPr>
        </p:nvGraphicFramePr>
        <p:xfrm>
          <a:off x="611560" y="836713"/>
          <a:ext cx="6984776" cy="5328591"/>
        </p:xfrm>
        <a:graphic>
          <a:graphicData uri="http://schemas.openxmlformats.org/drawingml/2006/table">
            <a:tbl>
              <a:tblPr firstRow="1" firstCol="1" bandRow="1">
                <a:tableStyleId>{5C22544A-7EE6-4342-B048-85BDC9FD1C3A}</a:tableStyleId>
              </a:tblPr>
              <a:tblGrid>
                <a:gridCol w="1800200">
                  <a:extLst>
                    <a:ext uri="{9D8B030D-6E8A-4147-A177-3AD203B41FA5}">
                      <a16:colId xmlns:a16="http://schemas.microsoft.com/office/drawing/2014/main" val="3596693695"/>
                    </a:ext>
                  </a:extLst>
                </a:gridCol>
                <a:gridCol w="1692188">
                  <a:extLst>
                    <a:ext uri="{9D8B030D-6E8A-4147-A177-3AD203B41FA5}">
                      <a16:colId xmlns:a16="http://schemas.microsoft.com/office/drawing/2014/main" val="582968058"/>
                    </a:ext>
                  </a:extLst>
                </a:gridCol>
                <a:gridCol w="1746194">
                  <a:extLst>
                    <a:ext uri="{9D8B030D-6E8A-4147-A177-3AD203B41FA5}">
                      <a16:colId xmlns:a16="http://schemas.microsoft.com/office/drawing/2014/main" val="2693949152"/>
                    </a:ext>
                  </a:extLst>
                </a:gridCol>
                <a:gridCol w="1746194">
                  <a:extLst>
                    <a:ext uri="{9D8B030D-6E8A-4147-A177-3AD203B41FA5}">
                      <a16:colId xmlns:a16="http://schemas.microsoft.com/office/drawing/2014/main" val="3230360686"/>
                    </a:ext>
                  </a:extLst>
                </a:gridCol>
              </a:tblGrid>
              <a:tr h="2114687">
                <a:tc>
                  <a:txBody>
                    <a:bodyPr/>
                    <a:lstStyle/>
                    <a:p>
                      <a:pPr>
                        <a:lnSpc>
                          <a:spcPct val="107000"/>
                        </a:lnSpc>
                        <a:spcAft>
                          <a:spcPts val="800"/>
                        </a:spcAft>
                      </a:pPr>
                      <a:r>
                        <a:rPr lang="ru-RU" sz="1100" dirty="0">
                          <a:effectLst/>
                        </a:rPr>
                        <a:t>Рабочая программа курсов внеурочной деятельности, включая содержание, планируемые результаты и тематическое планирование</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81" marR="8381" marT="8381" marB="8381"/>
                </a:tc>
                <a:tc>
                  <a:txBody>
                    <a:bodyPr/>
                    <a:lstStyle/>
                    <a:p>
                      <a:pPr>
                        <a:lnSpc>
                          <a:spcPct val="107000"/>
                        </a:lnSpc>
                        <a:spcAft>
                          <a:spcPts val="800"/>
                        </a:spcAft>
                      </a:pPr>
                      <a:r>
                        <a:rPr lang="ru-RU" sz="1100">
                          <a:effectLst/>
                        </a:rPr>
                        <a:t>Учитель</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381" marR="8381" marT="8381" marB="8381"/>
                </a:tc>
                <a:tc>
                  <a:txBody>
                    <a:bodyPr/>
                    <a:lstStyle/>
                    <a:p>
                      <a:pPr>
                        <a:lnSpc>
                          <a:spcPct val="107000"/>
                        </a:lnSpc>
                        <a:spcAft>
                          <a:spcPts val="800"/>
                        </a:spcAft>
                      </a:pPr>
                      <a:r>
                        <a:rPr lang="ru-RU" sz="1100">
                          <a:effectLst/>
                        </a:rPr>
                        <a:t>Ежегодная актуализация</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381" marR="8381" marT="8381" marB="8381"/>
                </a:tc>
                <a:tc>
                  <a:txBody>
                    <a:bodyPr/>
                    <a:lstStyle/>
                    <a:p>
                      <a:pPr>
                        <a:lnSpc>
                          <a:spcPct val="107000"/>
                        </a:lnSpc>
                        <a:spcAft>
                          <a:spcPts val="800"/>
                        </a:spcAft>
                      </a:pPr>
                      <a:r>
                        <a:rPr lang="ru-RU" sz="1100">
                          <a:effectLst/>
                        </a:rPr>
                        <a:t>Для педагогов, реализующих такие курсы</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381" marR="8381" marT="8381" marB="8381"/>
                </a:tc>
                <a:extLst>
                  <a:ext uri="{0D108BD9-81ED-4DB2-BD59-A6C34878D82A}">
                    <a16:rowId xmlns:a16="http://schemas.microsoft.com/office/drawing/2014/main" val="3073210371"/>
                  </a:ext>
                </a:extLst>
              </a:tr>
              <a:tr h="1606952">
                <a:tc>
                  <a:txBody>
                    <a:bodyPr/>
                    <a:lstStyle/>
                    <a:p>
                      <a:pPr>
                        <a:lnSpc>
                          <a:spcPct val="107000"/>
                        </a:lnSpc>
                        <a:spcAft>
                          <a:spcPts val="800"/>
                        </a:spcAft>
                      </a:pPr>
                      <a:r>
                        <a:rPr lang="ru-RU" sz="1100">
                          <a:effectLst/>
                        </a:rPr>
                        <a:t>Рабочая программа воспитания</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381" marR="8381" marT="8381" marB="8381"/>
                </a:tc>
                <a:tc>
                  <a:txBody>
                    <a:bodyPr/>
                    <a:lstStyle/>
                    <a:p>
                      <a:pPr>
                        <a:lnSpc>
                          <a:spcPct val="107000"/>
                        </a:lnSpc>
                        <a:spcAft>
                          <a:spcPts val="800"/>
                        </a:spcAft>
                      </a:pPr>
                      <a:r>
                        <a:rPr lang="ru-RU" sz="1100">
                          <a:effectLst/>
                        </a:rPr>
                        <a:t>Заместитель руководителя образовательной организации, учителя и классные руководители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381" marR="8381" marT="8381" marB="8381"/>
                </a:tc>
                <a:tc>
                  <a:txBody>
                    <a:bodyPr/>
                    <a:lstStyle/>
                    <a:p>
                      <a:pPr>
                        <a:lnSpc>
                          <a:spcPct val="107000"/>
                        </a:lnSpc>
                        <a:spcAft>
                          <a:spcPts val="800"/>
                        </a:spcAft>
                      </a:pPr>
                      <a:r>
                        <a:rPr lang="ru-RU" sz="1100">
                          <a:effectLst/>
                        </a:rPr>
                        <a:t>Ежегодная актуализация</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381" marR="8381" marT="8381" marB="8381"/>
                </a:tc>
                <a:tc>
                  <a:txBody>
                    <a:bodyPr/>
                    <a:lstStyle/>
                    <a:p>
                      <a:pPr>
                        <a:lnSpc>
                          <a:spcPct val="107000"/>
                        </a:lnSpc>
                        <a:spcAft>
                          <a:spcPts val="80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381" marR="8381" marT="8381" marB="8381"/>
                </a:tc>
                <a:extLst>
                  <a:ext uri="{0D108BD9-81ED-4DB2-BD59-A6C34878D82A}">
                    <a16:rowId xmlns:a16="http://schemas.microsoft.com/office/drawing/2014/main" val="1590580515"/>
                  </a:ext>
                </a:extLst>
              </a:tr>
              <a:tr h="1606952">
                <a:tc>
                  <a:txBody>
                    <a:bodyPr/>
                    <a:lstStyle/>
                    <a:p>
                      <a:pPr>
                        <a:lnSpc>
                          <a:spcPct val="107000"/>
                        </a:lnSpc>
                        <a:spcAft>
                          <a:spcPts val="800"/>
                        </a:spcAft>
                      </a:pPr>
                      <a:r>
                        <a:rPr lang="ru-RU" sz="1100">
                          <a:effectLst/>
                        </a:rPr>
                        <a:t>Программа (план работы) с обучающимися, состоящими на внутришкольном учете</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381" marR="8381" marT="8381" marB="8381"/>
                </a:tc>
                <a:tc>
                  <a:txBody>
                    <a:bodyPr/>
                    <a:lstStyle/>
                    <a:p>
                      <a:pPr>
                        <a:lnSpc>
                          <a:spcPct val="107000"/>
                        </a:lnSpc>
                        <a:spcAft>
                          <a:spcPts val="800"/>
                        </a:spcAft>
                      </a:pPr>
                      <a:r>
                        <a:rPr lang="ru-RU" sz="1100">
                          <a:effectLst/>
                        </a:rPr>
                        <a:t>Учитель - классный руководитель, профильные специалисты образовательной организации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381" marR="8381" marT="8381" marB="8381"/>
                </a:tc>
                <a:tc>
                  <a:txBody>
                    <a:bodyPr/>
                    <a:lstStyle/>
                    <a:p>
                      <a:pPr>
                        <a:lnSpc>
                          <a:spcPct val="107000"/>
                        </a:lnSpc>
                        <a:spcAft>
                          <a:spcPts val="800"/>
                        </a:spcAft>
                      </a:pPr>
                      <a:r>
                        <a:rPr lang="ru-RU" sz="1100">
                          <a:effectLst/>
                        </a:rPr>
                        <a:t>Ежегодная актуализация</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381" marR="8381" marT="8381" marB="8381"/>
                </a:tc>
                <a:tc>
                  <a:txBody>
                    <a:bodyPr/>
                    <a:lstStyle/>
                    <a:p>
                      <a:pPr>
                        <a:lnSpc>
                          <a:spcPct val="107000"/>
                        </a:lnSpc>
                        <a:spcAft>
                          <a:spcPts val="800"/>
                        </a:spcAft>
                      </a:pPr>
                      <a:r>
                        <a:rPr lang="ru-RU" sz="1100" dirty="0">
                          <a:effectLst/>
                        </a:rPr>
                        <a:t>Часть рабочей программы воспитания, при наличии обучающихся, состоящих на внутришкольном учете</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81" marR="8381" marT="8381" marB="8381"/>
                </a:tc>
                <a:extLst>
                  <a:ext uri="{0D108BD9-81ED-4DB2-BD59-A6C34878D82A}">
                    <a16:rowId xmlns:a16="http://schemas.microsoft.com/office/drawing/2014/main" val="2615438308"/>
                  </a:ext>
                </a:extLst>
              </a:tr>
            </a:tbl>
          </a:graphicData>
        </a:graphic>
      </p:graphicFrame>
    </p:spTree>
    <p:extLst>
      <p:ext uri="{BB962C8B-B14F-4D97-AF65-F5344CB8AC3E}">
        <p14:creationId xmlns:p14="http://schemas.microsoft.com/office/powerpoint/2010/main" val="254816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A84C5C-543A-4762-A682-0FF6D9C7948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9C20C4A-F578-4DBC-86A1-ED199C3EF631}"/>
              </a:ext>
            </a:extLst>
          </p:cNvPr>
          <p:cNvSpPr>
            <a:spLocks noGrp="1"/>
          </p:cNvSpPr>
          <p:nvPr>
            <p:ph idx="1"/>
          </p:nvPr>
        </p:nvSpPr>
        <p:spPr>
          <a:xfrm>
            <a:off x="0" y="5013176"/>
            <a:ext cx="8229600" cy="460648"/>
          </a:xfrm>
        </p:spPr>
        <p:txBody>
          <a:bodyPr/>
          <a:lstStyle/>
          <a:p>
            <a:r>
              <a:rPr lang="ru-RU" dirty="0"/>
              <a:t>+ технологическая карта урока</a:t>
            </a:r>
          </a:p>
        </p:txBody>
      </p:sp>
      <p:graphicFrame>
        <p:nvGraphicFramePr>
          <p:cNvPr id="5" name="Объект 4">
            <a:extLst>
              <a:ext uri="{FF2B5EF4-FFF2-40B4-BE49-F238E27FC236}">
                <a16:creationId xmlns:a16="http://schemas.microsoft.com/office/drawing/2014/main" id="{A22B0CDC-573B-436E-8161-75B991EC3733}"/>
              </a:ext>
            </a:extLst>
          </p:cNvPr>
          <p:cNvGraphicFramePr>
            <a:graphicFrameLocks noGrp="1"/>
          </p:cNvGraphicFramePr>
          <p:nvPr>
            <p:ph idx="10"/>
            <p:extLst>
              <p:ext uri="{D42A27DB-BD31-4B8C-83A1-F6EECF244321}">
                <p14:modId xmlns:p14="http://schemas.microsoft.com/office/powerpoint/2010/main" val="128828523"/>
              </p:ext>
            </p:extLst>
          </p:nvPr>
        </p:nvGraphicFramePr>
        <p:xfrm>
          <a:off x="539552" y="980728"/>
          <a:ext cx="7488830" cy="3907354"/>
        </p:xfrm>
        <a:graphic>
          <a:graphicData uri="http://schemas.openxmlformats.org/drawingml/2006/table">
            <a:tbl>
              <a:tblPr firstRow="1" firstCol="1" bandRow="1">
                <a:tableStyleId>{5C22544A-7EE6-4342-B048-85BDC9FD1C3A}</a:tableStyleId>
              </a:tblPr>
              <a:tblGrid>
                <a:gridCol w="360040">
                  <a:extLst>
                    <a:ext uri="{9D8B030D-6E8A-4147-A177-3AD203B41FA5}">
                      <a16:colId xmlns:a16="http://schemas.microsoft.com/office/drawing/2014/main" val="211254789"/>
                    </a:ext>
                  </a:extLst>
                </a:gridCol>
                <a:gridCol w="2635492">
                  <a:extLst>
                    <a:ext uri="{9D8B030D-6E8A-4147-A177-3AD203B41FA5}">
                      <a16:colId xmlns:a16="http://schemas.microsoft.com/office/drawing/2014/main" val="3752250068"/>
                    </a:ext>
                  </a:extLst>
                </a:gridCol>
                <a:gridCol w="1497766">
                  <a:extLst>
                    <a:ext uri="{9D8B030D-6E8A-4147-A177-3AD203B41FA5}">
                      <a16:colId xmlns:a16="http://schemas.microsoft.com/office/drawing/2014/main" val="3105706119"/>
                    </a:ext>
                  </a:extLst>
                </a:gridCol>
                <a:gridCol w="1497766">
                  <a:extLst>
                    <a:ext uri="{9D8B030D-6E8A-4147-A177-3AD203B41FA5}">
                      <a16:colId xmlns:a16="http://schemas.microsoft.com/office/drawing/2014/main" val="1027484333"/>
                    </a:ext>
                  </a:extLst>
                </a:gridCol>
                <a:gridCol w="1497766">
                  <a:extLst>
                    <a:ext uri="{9D8B030D-6E8A-4147-A177-3AD203B41FA5}">
                      <a16:colId xmlns:a16="http://schemas.microsoft.com/office/drawing/2014/main" val="1265836349"/>
                    </a:ext>
                  </a:extLst>
                </a:gridCol>
              </a:tblGrid>
              <a:tr h="576063">
                <a:tc>
                  <a:txBody>
                    <a:bodyPr/>
                    <a:lstStyle/>
                    <a:p>
                      <a:pPr>
                        <a:lnSpc>
                          <a:spcPct val="107000"/>
                        </a:lnSpc>
                      </a:pPr>
                      <a:endParaRPr lang="ru-RU" sz="900">
                        <a:effectLst/>
                        <a:latin typeface="Calibri" panose="020F0502020204030204" pitchFamily="34" charset="0"/>
                        <a:cs typeface="Times New Roman" panose="02020603050405020304" pitchFamily="18" charset="0"/>
                      </a:endParaRPr>
                    </a:p>
                  </a:txBody>
                  <a:tcPr marL="8128" marR="8128" marT="8128" marB="8128" anchor="ctr"/>
                </a:tc>
                <a:tc>
                  <a:txBody>
                    <a:bodyPr/>
                    <a:lstStyle/>
                    <a:p>
                      <a:pPr>
                        <a:lnSpc>
                          <a:spcPct val="107000"/>
                        </a:lnSpc>
                        <a:spcAft>
                          <a:spcPts val="800"/>
                        </a:spcAft>
                      </a:pPr>
                      <a:r>
                        <a:rPr lang="ru-RU" sz="1000">
                          <a:effectLst/>
                        </a:rPr>
                        <a:t>План воспитательной работы учителя - классного руководителя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a:effectLst/>
                        </a:rPr>
                        <a:t>Учитель - классный руководитель</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a:effectLst/>
                        </a:rPr>
                        <a:t>Ежегодная актуализация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extLst>
                  <a:ext uri="{0D108BD9-81ED-4DB2-BD59-A6C34878D82A}">
                    <a16:rowId xmlns:a16="http://schemas.microsoft.com/office/drawing/2014/main" val="2130973867"/>
                  </a:ext>
                </a:extLst>
              </a:tr>
              <a:tr h="1008112">
                <a:tc>
                  <a:txBody>
                    <a:bodyPr/>
                    <a:lstStyle/>
                    <a:p>
                      <a:pPr>
                        <a:lnSpc>
                          <a:spcPct val="107000"/>
                        </a:lnSpc>
                        <a:spcAft>
                          <a:spcPts val="800"/>
                        </a:spcAft>
                      </a:pPr>
                      <a:r>
                        <a:rPr lang="ru-RU" sz="1000">
                          <a:effectLst/>
                        </a:rPr>
                        <a:t>1.5.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dirty="0">
                          <a:effectLst/>
                        </a:rPr>
                        <a:t>Программа коррекционной работы</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a:effectLst/>
                        </a:rPr>
                        <a:t>Профильные специалисты образовательной организации совместно с учителем</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a:effectLst/>
                        </a:rPr>
                        <a:t>Ежегодная актуализация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dirty="0">
                          <a:effectLst/>
                        </a:rPr>
                        <a:t>Разрабатывается при наличии обучающихся с ограниченными возможностями здоровья и инвалидов</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extLst>
                  <a:ext uri="{0D108BD9-81ED-4DB2-BD59-A6C34878D82A}">
                    <a16:rowId xmlns:a16="http://schemas.microsoft.com/office/drawing/2014/main" val="2439934226"/>
                  </a:ext>
                </a:extLst>
              </a:tr>
              <a:tr h="774393">
                <a:tc>
                  <a:txBody>
                    <a:bodyPr/>
                    <a:lstStyle/>
                    <a:p>
                      <a:pPr>
                        <a:lnSpc>
                          <a:spcPct val="107000"/>
                        </a:lnSpc>
                        <a:spcAft>
                          <a:spcPts val="800"/>
                        </a:spcAft>
                      </a:pPr>
                      <a:r>
                        <a:rPr lang="ru-RU" sz="1000">
                          <a:effectLst/>
                        </a:rPr>
                        <a:t>2.</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a:effectLst/>
                        </a:rPr>
                        <a:t>Журнал учета успеваемости</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a:effectLst/>
                        </a:rPr>
                        <a:t>Учитель, учитель - классный руководитель</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a:effectLst/>
                        </a:rPr>
                        <a:t>ежедневно</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extLst>
                  <a:ext uri="{0D108BD9-81ED-4DB2-BD59-A6C34878D82A}">
                    <a16:rowId xmlns:a16="http://schemas.microsoft.com/office/drawing/2014/main" val="3835209882"/>
                  </a:ext>
                </a:extLst>
              </a:tr>
              <a:tr h="774393">
                <a:tc>
                  <a:txBody>
                    <a:bodyPr/>
                    <a:lstStyle/>
                    <a:p>
                      <a:pPr>
                        <a:lnSpc>
                          <a:spcPct val="107000"/>
                        </a:lnSpc>
                        <a:spcAft>
                          <a:spcPts val="800"/>
                        </a:spcAft>
                      </a:pPr>
                      <a:r>
                        <a:rPr lang="ru-RU" sz="1000">
                          <a:effectLst/>
                        </a:rPr>
                        <a:t>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a:effectLst/>
                        </a:rPr>
                        <a:t>Журнал группы продленного дня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a:effectLst/>
                        </a:rPr>
                        <a:t>Учитель</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a:effectLst/>
                        </a:rPr>
                        <a:t>ежедневно</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a:effectLst/>
                        </a:rPr>
                        <a:t>При работе в группе продленного дня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extLst>
                  <a:ext uri="{0D108BD9-81ED-4DB2-BD59-A6C34878D82A}">
                    <a16:rowId xmlns:a16="http://schemas.microsoft.com/office/drawing/2014/main" val="2933015096"/>
                  </a:ext>
                </a:extLst>
              </a:tr>
              <a:tr h="774393">
                <a:tc>
                  <a:txBody>
                    <a:bodyPr/>
                    <a:lstStyle/>
                    <a:p>
                      <a:pPr>
                        <a:lnSpc>
                          <a:spcPct val="107000"/>
                        </a:lnSpc>
                        <a:spcAft>
                          <a:spcPts val="800"/>
                        </a:spcAft>
                      </a:pPr>
                      <a:r>
                        <a:rPr lang="ru-RU" sz="1000">
                          <a:effectLst/>
                        </a:rPr>
                        <a:t>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a:effectLst/>
                        </a:rPr>
                        <a:t>Материалы личного дела обучающихся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a:effectLst/>
                        </a:rPr>
                        <a:t>Учитель - классный руководитель</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a:effectLst/>
                        </a:rPr>
                        <a:t>Весь период обучения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tc>
                  <a:txBody>
                    <a:bodyPr/>
                    <a:lstStyle/>
                    <a:p>
                      <a:pPr>
                        <a:lnSpc>
                          <a:spcPct val="107000"/>
                        </a:lnSpc>
                        <a:spcAft>
                          <a:spcPts val="800"/>
                        </a:spcAft>
                      </a:pPr>
                      <a:r>
                        <a:rPr lang="ru-RU" sz="1000" dirty="0">
                          <a:effectLst/>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128" marR="8128" marT="8128" marB="8128"/>
                </a:tc>
                <a:extLst>
                  <a:ext uri="{0D108BD9-81ED-4DB2-BD59-A6C34878D82A}">
                    <a16:rowId xmlns:a16="http://schemas.microsoft.com/office/drawing/2014/main" val="3309181523"/>
                  </a:ext>
                </a:extLst>
              </a:tr>
            </a:tbl>
          </a:graphicData>
        </a:graphic>
      </p:graphicFrame>
    </p:spTree>
    <p:extLst>
      <p:ext uri="{BB962C8B-B14F-4D97-AF65-F5344CB8AC3E}">
        <p14:creationId xmlns:p14="http://schemas.microsoft.com/office/powerpoint/2010/main" val="1735854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62CDD7-886B-4900-8FE4-2A238FC82B2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79834F1-F077-4B07-BF0D-B9AB47B68655}"/>
              </a:ext>
            </a:extLst>
          </p:cNvPr>
          <p:cNvSpPr>
            <a:spLocks noGrp="1"/>
          </p:cNvSpPr>
          <p:nvPr>
            <p:ph idx="1"/>
          </p:nvPr>
        </p:nvSpPr>
        <p:spPr/>
        <p:txBody>
          <a:bodyPr/>
          <a:lstStyle/>
          <a:p>
            <a:endParaRPr lang="ru-RU"/>
          </a:p>
        </p:txBody>
      </p:sp>
      <p:sp>
        <p:nvSpPr>
          <p:cNvPr id="4" name="Объект 3">
            <a:extLst>
              <a:ext uri="{FF2B5EF4-FFF2-40B4-BE49-F238E27FC236}">
                <a16:creationId xmlns:a16="http://schemas.microsoft.com/office/drawing/2014/main" id="{D5FF57B7-BFC5-4711-A33D-F320AC4A7D03}"/>
              </a:ext>
            </a:extLst>
          </p:cNvPr>
          <p:cNvSpPr>
            <a:spLocks noGrp="1"/>
          </p:cNvSpPr>
          <p:nvPr>
            <p:ph idx="10"/>
          </p:nvPr>
        </p:nvSpPr>
        <p:spPr>
          <a:xfrm>
            <a:off x="323528" y="980728"/>
            <a:ext cx="8229600" cy="3600400"/>
          </a:xfrm>
        </p:spPr>
        <p:txBody>
          <a:bodyPr/>
          <a:lstStyle/>
          <a:p>
            <a:pPr indent="449580" algn="just">
              <a:spcBef>
                <a:spcPts val="1125"/>
              </a:spcBef>
            </a:pPr>
            <a:r>
              <a:rPr lang="ru-RU" sz="1800" dirty="0">
                <a:solidFill>
                  <a:srgbClr val="444444"/>
                </a:solidFill>
                <a:effectLst/>
                <a:latin typeface="Times New Roman" panose="02020603050405020304" pitchFamily="18" charset="0"/>
                <a:ea typeface="Times New Roman" panose="02020603050405020304" pitchFamily="18" charset="0"/>
              </a:rPr>
              <a:t>В настоящее время в образовательных учреждениях используются примерные программы по учебным предметам, которые утверждаются Министерством образования и науки Российской Федерации и носят рекомендательный характер. Они являются базой для составления педагогами рабочих программ, учитывающих национально-региональный и школьный компонент, методический потенциал учителя, уровень подготовленности учащихся, возможности использования новых информационных технологий.</a:t>
            </a:r>
            <a:endParaRPr lang="ru-RU" sz="1800" dirty="0">
              <a:effectLst/>
              <a:latin typeface="Times New Roman" panose="02020603050405020304" pitchFamily="18" charset="0"/>
              <a:ea typeface="Times New Roman" panose="02020603050405020304" pitchFamily="18" charset="0"/>
            </a:endParaRPr>
          </a:p>
          <a:p>
            <a:pPr algn="just">
              <a:spcBef>
                <a:spcPts val="1125"/>
              </a:spcBef>
            </a:pPr>
            <a:r>
              <a:rPr lang="ru-RU" sz="1800" dirty="0">
                <a:solidFill>
                  <a:srgbClr val="444444"/>
                </a:solidFill>
                <a:effectLst/>
                <a:latin typeface="Times New Roman" panose="02020603050405020304" pitchFamily="18" charset="0"/>
                <a:ea typeface="Times New Roman" panose="02020603050405020304" pitchFamily="18" charset="0"/>
              </a:rPr>
              <a:t>1.1. Рабочая программа – нормативный документ, определяющий объем, порядок, содержание изучения и преподавания какой-либо учебной дисциплины, разработанный на основе примерной программы (ст. 28 Закона РФ «Об образовании»)</a:t>
            </a:r>
            <a:endParaRPr lang="ru-RU" sz="1800" dirty="0">
              <a:effectLst/>
              <a:latin typeface="Times New Roman" panose="02020603050405020304" pitchFamily="18" charset="0"/>
              <a:ea typeface="Times New Roman" panose="02020603050405020304" pitchFamily="18" charset="0"/>
            </a:endParaRPr>
          </a:p>
          <a:p>
            <a:pPr algn="just">
              <a:spcBef>
                <a:spcPts val="1125"/>
              </a:spcBef>
            </a:pPr>
            <a:r>
              <a:rPr lang="ru-RU" sz="1800" dirty="0">
                <a:solidFill>
                  <a:srgbClr val="444444"/>
                </a:solidFill>
                <a:effectLst/>
                <a:latin typeface="Times New Roman" panose="02020603050405020304" pitchFamily="18" charset="0"/>
                <a:ea typeface="Times New Roman" panose="02020603050405020304" pitchFamily="18" charset="0"/>
              </a:rPr>
              <a:t>Цель рабочей программы – планирование, организация и управление учебным процессом по определенной учебной дисциплине.</a:t>
            </a:r>
            <a:endParaRPr lang="ru-RU" sz="1800" dirty="0">
              <a:effectLst/>
              <a:latin typeface="Times New Roman" panose="02020603050405020304" pitchFamily="18" charset="0"/>
              <a:ea typeface="Times New Roman" panose="02020603050405020304" pitchFamily="18" charset="0"/>
            </a:endParaRPr>
          </a:p>
          <a:p>
            <a:pPr algn="just">
              <a:spcBef>
                <a:spcPts val="1125"/>
              </a:spcBef>
            </a:pPr>
            <a:r>
              <a:rPr lang="ru-RU" sz="1800" dirty="0">
                <a:solidFill>
                  <a:srgbClr val="444444"/>
                </a:solidFill>
                <a:effectLst/>
                <a:latin typeface="Times New Roman" panose="02020603050405020304" pitchFamily="18" charset="0"/>
                <a:ea typeface="Times New Roman" panose="02020603050405020304" pitchFamily="18" charset="0"/>
              </a:rPr>
              <a:t>Задачи рабочей программы – конкретное определение содержания, объема, порядка изучения учебной дисциплины с учетом особенностей учебного процесса того или иного образовательного учреждения и контингента обучаемых.</a:t>
            </a:r>
            <a:endParaRPr lang="ru-RU" sz="1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26984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5530E3-267D-41B7-80E7-3B43E731DED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BB1CFE6A-5809-4C30-8511-ABC7484D60DD}"/>
              </a:ext>
            </a:extLst>
          </p:cNvPr>
          <p:cNvSpPr>
            <a:spLocks noGrp="1"/>
          </p:cNvSpPr>
          <p:nvPr>
            <p:ph idx="1"/>
          </p:nvPr>
        </p:nvSpPr>
        <p:spPr/>
        <p:txBody>
          <a:bodyPr/>
          <a:lstStyle/>
          <a:p>
            <a:endParaRPr lang="ru-RU"/>
          </a:p>
        </p:txBody>
      </p:sp>
      <p:sp>
        <p:nvSpPr>
          <p:cNvPr id="4" name="Объект 3">
            <a:extLst>
              <a:ext uri="{FF2B5EF4-FFF2-40B4-BE49-F238E27FC236}">
                <a16:creationId xmlns:a16="http://schemas.microsoft.com/office/drawing/2014/main" id="{5E2C7AED-2DD0-4BFA-A118-3DF43B80C72F}"/>
              </a:ext>
            </a:extLst>
          </p:cNvPr>
          <p:cNvSpPr>
            <a:spLocks noGrp="1"/>
          </p:cNvSpPr>
          <p:nvPr>
            <p:ph idx="10"/>
          </p:nvPr>
        </p:nvSpPr>
        <p:spPr>
          <a:xfrm>
            <a:off x="467544" y="1412776"/>
            <a:ext cx="8229600" cy="4781127"/>
          </a:xfrm>
        </p:spPr>
        <p:txBody>
          <a:bodyPr/>
          <a:lstStyle/>
          <a:p>
            <a:pPr algn="just">
              <a:spcBef>
                <a:spcPts val="1125"/>
              </a:spcBef>
            </a:pPr>
            <a:r>
              <a:rPr lang="ru-RU" sz="1800" dirty="0">
                <a:solidFill>
                  <a:srgbClr val="444444"/>
                </a:solidFill>
                <a:effectLst/>
                <a:latin typeface="Times New Roman" panose="02020603050405020304" pitchFamily="18" charset="0"/>
                <a:ea typeface="Times New Roman" panose="02020603050405020304" pitchFamily="18" charset="0"/>
              </a:rPr>
              <a:t>1.2.</a:t>
            </a:r>
            <a:r>
              <a:rPr lang="ru-RU" sz="1800" b="1" dirty="0">
                <a:solidFill>
                  <a:srgbClr val="444444"/>
                </a:solidFill>
                <a:effectLst/>
                <a:latin typeface="Times New Roman" panose="02020603050405020304" pitchFamily="18" charset="0"/>
                <a:ea typeface="Times New Roman" panose="02020603050405020304" pitchFamily="18" charset="0"/>
              </a:rPr>
              <a:t> Составление рабочих программ учебных курсов, предметов, дисциплин (модулей) входит в компетенцию образовательного учреждения (п. 2. ст. 32 Закона РФ «Об образовании»). Образовательное учреждение несет ответственность за качество реализуемых рабочих программ.</a:t>
            </a:r>
            <a:endParaRPr lang="ru-RU" sz="1800" b="1" dirty="0">
              <a:effectLst/>
              <a:latin typeface="Times New Roman" panose="02020603050405020304" pitchFamily="18" charset="0"/>
              <a:ea typeface="Times New Roman" panose="02020603050405020304" pitchFamily="18" charset="0"/>
            </a:endParaRPr>
          </a:p>
          <a:p>
            <a:pPr algn="just">
              <a:spcBef>
                <a:spcPts val="1125"/>
              </a:spcBef>
            </a:pPr>
            <a:r>
              <a:rPr lang="ru-RU" sz="1800" b="1" dirty="0">
                <a:solidFill>
                  <a:srgbClr val="444444"/>
                </a:solidFill>
                <a:effectLst/>
                <a:latin typeface="Times New Roman" panose="02020603050405020304" pitchFamily="18" charset="0"/>
                <a:ea typeface="Times New Roman" panose="02020603050405020304" pitchFamily="18" charset="0"/>
              </a:rPr>
              <a:t>1.3. К рабочим программам, которые определяют содержание деятельности образовательного учреждения в рамках реализации образовательной программы, относятся:</a:t>
            </a:r>
            <a:endParaRPr lang="ru-RU" sz="1800" b="1" dirty="0">
              <a:effectLst/>
              <a:latin typeface="Times New Roman" panose="02020603050405020304" pitchFamily="18" charset="0"/>
              <a:ea typeface="Times New Roman" panose="02020603050405020304" pitchFamily="18" charset="0"/>
            </a:endParaRPr>
          </a:p>
          <a:p>
            <a:pPr algn="just">
              <a:spcBef>
                <a:spcPts val="1125"/>
              </a:spcBef>
            </a:pPr>
            <a:r>
              <a:rPr lang="ru-RU" sz="1800" b="1" dirty="0">
                <a:solidFill>
                  <a:srgbClr val="444444"/>
                </a:solidFill>
                <a:effectLst/>
                <a:latin typeface="Times New Roman" panose="02020603050405020304" pitchFamily="18" charset="0"/>
                <a:ea typeface="Times New Roman" panose="02020603050405020304" pitchFamily="18" charset="0"/>
              </a:rPr>
              <a:t>– программы по учебным предметам;</a:t>
            </a:r>
            <a:endParaRPr lang="ru-RU" sz="1800" b="1" dirty="0">
              <a:effectLst/>
              <a:latin typeface="Times New Roman" panose="02020603050405020304" pitchFamily="18" charset="0"/>
              <a:ea typeface="Times New Roman" panose="02020603050405020304" pitchFamily="18" charset="0"/>
            </a:endParaRPr>
          </a:p>
          <a:p>
            <a:pPr algn="just">
              <a:spcBef>
                <a:spcPts val="1125"/>
              </a:spcBef>
            </a:pPr>
            <a:r>
              <a:rPr lang="ru-RU" sz="1800" b="1" dirty="0">
                <a:solidFill>
                  <a:srgbClr val="444444"/>
                </a:solidFill>
                <a:effectLst/>
                <a:latin typeface="Times New Roman" panose="02020603050405020304" pitchFamily="18" charset="0"/>
                <a:ea typeface="Times New Roman" panose="02020603050405020304" pitchFamily="18" charset="0"/>
              </a:rPr>
              <a:t>– программы элективных курсов;</a:t>
            </a:r>
            <a:endParaRPr lang="ru-RU" sz="1800" b="1" dirty="0">
              <a:effectLst/>
              <a:latin typeface="Times New Roman" panose="02020603050405020304" pitchFamily="18" charset="0"/>
              <a:ea typeface="Times New Roman" panose="02020603050405020304" pitchFamily="18" charset="0"/>
            </a:endParaRPr>
          </a:p>
          <a:p>
            <a:pPr algn="just">
              <a:spcBef>
                <a:spcPts val="1125"/>
              </a:spcBef>
            </a:pPr>
            <a:r>
              <a:rPr lang="ru-RU" sz="1800" b="1" dirty="0">
                <a:solidFill>
                  <a:srgbClr val="444444"/>
                </a:solidFill>
                <a:effectLst/>
                <a:latin typeface="Times New Roman" panose="02020603050405020304" pitchFamily="18" charset="0"/>
                <a:ea typeface="Times New Roman" panose="02020603050405020304" pitchFamily="18" charset="0"/>
              </a:rPr>
              <a:t>– программы факультативных курсов;</a:t>
            </a:r>
            <a:endParaRPr lang="ru-RU" sz="1800" b="1" dirty="0">
              <a:effectLst/>
              <a:latin typeface="Times New Roman" panose="02020603050405020304" pitchFamily="18" charset="0"/>
              <a:ea typeface="Times New Roman" panose="02020603050405020304" pitchFamily="18" charset="0"/>
            </a:endParaRPr>
          </a:p>
          <a:p>
            <a:pPr algn="just">
              <a:spcBef>
                <a:spcPts val="1125"/>
              </a:spcBef>
            </a:pPr>
            <a:r>
              <a:rPr lang="ru-RU" sz="1800" b="1" dirty="0">
                <a:solidFill>
                  <a:srgbClr val="444444"/>
                </a:solidFill>
                <a:effectLst/>
                <a:latin typeface="Times New Roman" panose="02020603050405020304" pitchFamily="18" charset="0"/>
                <a:ea typeface="Times New Roman" panose="02020603050405020304" pitchFamily="18" charset="0"/>
              </a:rPr>
              <a:t>– дополнительных образовательных курсов.</a:t>
            </a:r>
            <a:endParaRPr lang="ru-RU" sz="1800" b="1"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97742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4A5F4C-1400-404F-8BB6-0FD5B299B6E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4F7873B-DEDA-4594-AA54-7D36C60B6E42}"/>
              </a:ext>
            </a:extLst>
          </p:cNvPr>
          <p:cNvSpPr>
            <a:spLocks noGrp="1"/>
          </p:cNvSpPr>
          <p:nvPr>
            <p:ph idx="1"/>
          </p:nvPr>
        </p:nvSpPr>
        <p:spPr/>
        <p:txBody>
          <a:bodyPr/>
          <a:lstStyle/>
          <a:p>
            <a:endParaRPr lang="ru-RU"/>
          </a:p>
        </p:txBody>
      </p:sp>
      <p:sp>
        <p:nvSpPr>
          <p:cNvPr id="4" name="Объект 3">
            <a:extLst>
              <a:ext uri="{FF2B5EF4-FFF2-40B4-BE49-F238E27FC236}">
                <a16:creationId xmlns:a16="http://schemas.microsoft.com/office/drawing/2014/main" id="{C2C52047-37B7-446A-A245-B9C1A6C620DC}"/>
              </a:ext>
            </a:extLst>
          </p:cNvPr>
          <p:cNvSpPr>
            <a:spLocks noGrp="1"/>
          </p:cNvSpPr>
          <p:nvPr>
            <p:ph idx="10"/>
          </p:nvPr>
        </p:nvSpPr>
        <p:spPr>
          <a:xfrm>
            <a:off x="467544" y="1086292"/>
            <a:ext cx="8229600" cy="4790980"/>
          </a:xfrm>
        </p:spPr>
        <p:txBody>
          <a:bodyPr/>
          <a:lstStyle/>
          <a:p>
            <a:pPr algn="just">
              <a:spcBef>
                <a:spcPts val="1125"/>
              </a:spcBef>
            </a:pPr>
            <a:r>
              <a:rPr lang="ru-RU" sz="1800" b="1" dirty="0">
                <a:solidFill>
                  <a:srgbClr val="444444"/>
                </a:solidFill>
                <a:effectLst/>
                <a:latin typeface="Times New Roman" panose="02020603050405020304" pitchFamily="18" charset="0"/>
                <a:ea typeface="Times New Roman" panose="02020603050405020304" pitchFamily="18" charset="0"/>
              </a:rPr>
              <a:t>1.5. Рабочие программы составляются на основе:</a:t>
            </a:r>
            <a:endParaRPr lang="ru-RU" sz="1800" b="1" dirty="0">
              <a:effectLst/>
              <a:latin typeface="Times New Roman" panose="02020603050405020304" pitchFamily="18" charset="0"/>
              <a:ea typeface="Times New Roman" panose="02020603050405020304" pitchFamily="18" charset="0"/>
            </a:endParaRPr>
          </a:p>
          <a:p>
            <a:pPr algn="just">
              <a:spcBef>
                <a:spcPts val="1125"/>
              </a:spcBef>
            </a:pPr>
            <a:r>
              <a:rPr lang="ru-RU" sz="1800" b="1" dirty="0">
                <a:solidFill>
                  <a:srgbClr val="444444"/>
                </a:solidFill>
                <a:effectLst/>
                <a:latin typeface="Times New Roman" panose="02020603050405020304" pitchFamily="18" charset="0"/>
                <a:ea typeface="Times New Roman" panose="02020603050405020304" pitchFamily="18" charset="0"/>
              </a:rPr>
              <a:t>– примерных программ по отдельным учебным предметам общего образования;</a:t>
            </a:r>
            <a:endParaRPr lang="ru-RU" sz="1800" b="1" dirty="0">
              <a:effectLst/>
              <a:latin typeface="Times New Roman" panose="02020603050405020304" pitchFamily="18" charset="0"/>
              <a:ea typeface="Times New Roman" panose="02020603050405020304" pitchFamily="18" charset="0"/>
            </a:endParaRPr>
          </a:p>
          <a:p>
            <a:pPr algn="just">
              <a:spcBef>
                <a:spcPts val="1125"/>
              </a:spcBef>
            </a:pPr>
            <a:r>
              <a:rPr lang="ru-RU" sz="1800" b="1" dirty="0">
                <a:solidFill>
                  <a:srgbClr val="444444"/>
                </a:solidFill>
                <a:effectLst/>
                <a:latin typeface="Times New Roman" panose="02020603050405020304" pitchFamily="18" charset="0"/>
                <a:ea typeface="Times New Roman" panose="02020603050405020304" pitchFamily="18" charset="0"/>
              </a:rPr>
              <a:t>– авторских программ.</a:t>
            </a:r>
            <a:endParaRPr lang="ru-RU" sz="1800" b="1" dirty="0">
              <a:effectLst/>
              <a:latin typeface="Times New Roman" panose="02020603050405020304" pitchFamily="18" charset="0"/>
              <a:ea typeface="Times New Roman" panose="02020603050405020304" pitchFamily="18" charset="0"/>
            </a:endParaRPr>
          </a:p>
          <a:p>
            <a:pPr algn="just">
              <a:spcBef>
                <a:spcPts val="1125"/>
              </a:spcBef>
            </a:pPr>
            <a:r>
              <a:rPr lang="ru-RU" sz="1800" b="1" dirty="0">
                <a:solidFill>
                  <a:srgbClr val="444444"/>
                </a:solidFill>
                <a:effectLst/>
                <a:latin typeface="Times New Roman" panose="02020603050405020304" pitchFamily="18" charset="0"/>
                <a:ea typeface="Times New Roman" panose="02020603050405020304" pitchFamily="18" charset="0"/>
              </a:rPr>
              <a:t>1.6. Примерные программы, разработанные на федеральном уровне, не могут использоваться в качестве рабочих программ в образовательном учреждении, поскольку не содержат распределение учебного материала по годам обучения и отдельным темам.</a:t>
            </a:r>
            <a:endParaRPr lang="ru-RU" sz="1800" b="1" dirty="0">
              <a:effectLst/>
              <a:latin typeface="Times New Roman" panose="02020603050405020304" pitchFamily="18" charset="0"/>
              <a:ea typeface="Times New Roman" panose="02020603050405020304" pitchFamily="18" charset="0"/>
            </a:endParaRPr>
          </a:p>
          <a:p>
            <a:pPr algn="just">
              <a:spcBef>
                <a:spcPts val="1125"/>
              </a:spcBef>
            </a:pPr>
            <a:r>
              <a:rPr lang="ru-RU" sz="1800" b="1" dirty="0">
                <a:solidFill>
                  <a:srgbClr val="444444"/>
                </a:solidFill>
                <a:effectLst/>
                <a:latin typeface="Times New Roman" panose="02020603050405020304" pitchFamily="18" charset="0"/>
                <a:ea typeface="Times New Roman" panose="02020603050405020304" pitchFamily="18" charset="0"/>
              </a:rPr>
              <a:t>1.7. Количество часов, отводимых на освоение рабочей программы, должно соответствовать федеральному базисному учебному плану общеобразовательных учреждений Российской Федерации, утвержденному приказом Министерства образования Российской Федерации от 09.03.2004 г. № 1312 (с изменениями, утвержденными приказом Минобрнауки России от 20.08.2008 г. № 241).</a:t>
            </a:r>
            <a:endParaRPr lang="ru-RU" sz="1800" b="1" dirty="0">
              <a:effectLst/>
              <a:latin typeface="Times New Roman" panose="02020603050405020304" pitchFamily="18" charset="0"/>
              <a:ea typeface="Times New Roman" panose="02020603050405020304" pitchFamily="18" charset="0"/>
            </a:endParaRPr>
          </a:p>
          <a:p>
            <a:pPr algn="just">
              <a:spcBef>
                <a:spcPts val="1125"/>
              </a:spcBef>
            </a:pPr>
            <a:r>
              <a:rPr lang="ru-RU" sz="1800" b="1" dirty="0">
                <a:solidFill>
                  <a:srgbClr val="444444"/>
                </a:solidFill>
                <a:effectLst/>
                <a:latin typeface="Times New Roman" panose="02020603050405020304" pitchFamily="18" charset="0"/>
                <a:ea typeface="Times New Roman" panose="02020603050405020304" pitchFamily="18" charset="0"/>
              </a:rPr>
              <a:t>1.8. Обязательный минимум содержания каждой рабочей программы устанавливается в соответствии с примерной программой и федеральным государственным образовательным стандартом.</a:t>
            </a:r>
            <a:endParaRPr lang="ru-RU" sz="1800" b="1"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70344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514C3D-E18C-47CD-BED7-EB403291F420}"/>
              </a:ext>
            </a:extLst>
          </p:cNvPr>
          <p:cNvSpPr>
            <a:spLocks noGrp="1"/>
          </p:cNvSpPr>
          <p:nvPr>
            <p:ph type="title"/>
          </p:nvPr>
        </p:nvSpPr>
        <p:spPr/>
        <p:txBody>
          <a:bodyPr/>
          <a:lstStyle/>
          <a:p>
            <a:r>
              <a:rPr lang="ru-RU" sz="2400" dirty="0">
                <a:solidFill>
                  <a:srgbClr val="22272F"/>
                </a:solidFill>
                <a:latin typeface="PT Serif" panose="020A0603040505020204" pitchFamily="18" charset="-52"/>
                <a:ea typeface="Times New Roman" panose="02020603050405020304" pitchFamily="18" charset="0"/>
              </a:rPr>
              <a:t>Рабочие программы учебных предметов, курсов должны содержать:</a:t>
            </a:r>
            <a:br>
              <a:rPr lang="ru-RU" sz="2400" dirty="0">
                <a:latin typeface="Times New Roman" panose="02020603050405020304" pitchFamily="18" charset="0"/>
                <a:ea typeface="Times New Roman" panose="02020603050405020304" pitchFamily="18" charset="0"/>
              </a:rPr>
            </a:br>
            <a:endParaRPr lang="ru-RU" sz="2400" dirty="0"/>
          </a:p>
        </p:txBody>
      </p:sp>
      <p:sp>
        <p:nvSpPr>
          <p:cNvPr id="3" name="Объект 2">
            <a:extLst>
              <a:ext uri="{FF2B5EF4-FFF2-40B4-BE49-F238E27FC236}">
                <a16:creationId xmlns:a16="http://schemas.microsoft.com/office/drawing/2014/main" id="{5399C96C-35A1-4358-A73F-DADBF3945AB5}"/>
              </a:ext>
            </a:extLst>
          </p:cNvPr>
          <p:cNvSpPr>
            <a:spLocks noGrp="1"/>
          </p:cNvSpPr>
          <p:nvPr>
            <p:ph idx="1"/>
          </p:nvPr>
        </p:nvSpPr>
        <p:spPr/>
        <p:txBody>
          <a:bodyPr/>
          <a:lstStyle/>
          <a:p>
            <a:endParaRPr lang="ru-RU"/>
          </a:p>
        </p:txBody>
      </p:sp>
      <p:sp>
        <p:nvSpPr>
          <p:cNvPr id="4" name="Объект 3">
            <a:extLst>
              <a:ext uri="{FF2B5EF4-FFF2-40B4-BE49-F238E27FC236}">
                <a16:creationId xmlns:a16="http://schemas.microsoft.com/office/drawing/2014/main" id="{867283B8-9F5D-47CC-9BB4-33C1C656BD66}"/>
              </a:ext>
            </a:extLst>
          </p:cNvPr>
          <p:cNvSpPr>
            <a:spLocks noGrp="1"/>
          </p:cNvSpPr>
          <p:nvPr>
            <p:ph idx="10"/>
          </p:nvPr>
        </p:nvSpPr>
        <p:spPr>
          <a:xfrm>
            <a:off x="457200" y="1057732"/>
            <a:ext cx="8229600" cy="3600400"/>
          </a:xfrm>
        </p:spPr>
        <p:txBody>
          <a:bodyPr/>
          <a:lstStyle/>
          <a:p>
            <a:pPr algn="just"/>
            <a:r>
              <a:rPr lang="ru-RU" sz="1800" b="1" dirty="0">
                <a:solidFill>
                  <a:srgbClr val="22272F"/>
                </a:solidFill>
                <a:effectLst/>
                <a:latin typeface="PT Serif" panose="020A0603040505020204" pitchFamily="18" charset="-52"/>
                <a:ea typeface="Times New Roman" panose="02020603050405020304" pitchFamily="18" charset="0"/>
              </a:rPr>
              <a:t>1) планируемые результаты освоения учебного предмета, курса;</a:t>
            </a:r>
            <a:endParaRPr lang="ru-RU" sz="1800" b="1" dirty="0">
              <a:effectLst/>
              <a:latin typeface="Times New Roman" panose="02020603050405020304" pitchFamily="18" charset="0"/>
              <a:ea typeface="Times New Roman" panose="02020603050405020304" pitchFamily="18" charset="0"/>
            </a:endParaRPr>
          </a:p>
          <a:p>
            <a:pPr algn="just"/>
            <a:r>
              <a:rPr lang="ru-RU" sz="1800" b="1" dirty="0">
                <a:solidFill>
                  <a:srgbClr val="22272F"/>
                </a:solidFill>
                <a:effectLst/>
                <a:latin typeface="PT Serif" panose="020A0603040505020204" pitchFamily="18" charset="-52"/>
                <a:ea typeface="Times New Roman" panose="02020603050405020304" pitchFamily="18" charset="0"/>
              </a:rPr>
              <a:t>2) содержание учебного предмета, курса;</a:t>
            </a:r>
            <a:endParaRPr lang="ru-RU" sz="1800" b="1" dirty="0">
              <a:effectLst/>
              <a:latin typeface="Times New Roman" panose="02020603050405020304" pitchFamily="18" charset="0"/>
              <a:ea typeface="Times New Roman" panose="02020603050405020304" pitchFamily="18" charset="0"/>
            </a:endParaRPr>
          </a:p>
          <a:p>
            <a:pPr algn="just"/>
            <a:r>
              <a:rPr lang="ru-RU" sz="1800" b="1" dirty="0">
                <a:solidFill>
                  <a:srgbClr val="464C55"/>
                </a:solidFill>
                <a:effectLst/>
                <a:latin typeface="PT Serif" panose="020A0603040505020204" pitchFamily="18" charset="-52"/>
                <a:ea typeface="Times New Roman" panose="02020603050405020304" pitchFamily="18" charset="0"/>
              </a:rPr>
              <a:t>Подпункт 3 изменен с 8 января 2021 г. - </a:t>
            </a:r>
            <a:r>
              <a:rPr lang="ru-RU" sz="1800" b="1" u="sng" dirty="0">
                <a:solidFill>
                  <a:srgbClr val="3272C0"/>
                </a:solidFill>
                <a:effectLst/>
                <a:latin typeface="PT Serif" panose="020A0603040505020204" pitchFamily="18" charset="-52"/>
                <a:ea typeface="Times New Roman" panose="02020603050405020304" pitchFamily="18" charset="0"/>
                <a:hlinkClick r:id="rId2"/>
              </a:rPr>
              <a:t>Приказ</a:t>
            </a:r>
            <a:r>
              <a:rPr lang="ru-RU" sz="1800" b="1" dirty="0">
                <a:solidFill>
                  <a:srgbClr val="464C55"/>
                </a:solidFill>
                <a:effectLst/>
                <a:latin typeface="PT Serif" panose="020A0603040505020204" pitchFamily="18" charset="-52"/>
                <a:ea typeface="Times New Roman" panose="02020603050405020304" pitchFamily="18" charset="0"/>
              </a:rPr>
              <a:t> </a:t>
            </a:r>
            <a:r>
              <a:rPr lang="ru-RU" sz="1800" b="1" dirty="0" err="1">
                <a:solidFill>
                  <a:srgbClr val="464C55"/>
                </a:solidFill>
                <a:effectLst/>
                <a:latin typeface="PT Serif" panose="020A0603040505020204" pitchFamily="18" charset="-52"/>
                <a:ea typeface="Times New Roman" panose="02020603050405020304" pitchFamily="18" charset="0"/>
              </a:rPr>
              <a:t>Минпросвещения</a:t>
            </a:r>
            <a:r>
              <a:rPr lang="ru-RU" sz="1800" b="1" dirty="0">
                <a:solidFill>
                  <a:srgbClr val="464C55"/>
                </a:solidFill>
                <a:effectLst/>
                <a:latin typeface="PT Serif" panose="020A0603040505020204" pitchFamily="18" charset="-52"/>
                <a:ea typeface="Times New Roman" panose="02020603050405020304" pitchFamily="18" charset="0"/>
              </a:rPr>
              <a:t> России от 11 декабря 2020 г. N 712</a:t>
            </a:r>
            <a:endParaRPr lang="ru-RU" sz="1800" b="1" dirty="0">
              <a:effectLst/>
              <a:latin typeface="Times New Roman" panose="02020603050405020304" pitchFamily="18" charset="0"/>
              <a:ea typeface="Times New Roman" panose="02020603050405020304" pitchFamily="18" charset="0"/>
            </a:endParaRPr>
          </a:p>
          <a:p>
            <a:pPr algn="just"/>
            <a:r>
              <a:rPr lang="ru-RU" sz="1800" b="1" dirty="0">
                <a:solidFill>
                  <a:srgbClr val="22272F"/>
                </a:solidFill>
                <a:effectLst/>
                <a:latin typeface="PT Serif" panose="020A0603040505020204" pitchFamily="18" charset="-52"/>
                <a:ea typeface="Times New Roman" panose="02020603050405020304" pitchFamily="18" charset="0"/>
              </a:rPr>
              <a:t>3) тематическое планирование, в том числе с учетом рабочей программы воспитания с указанием количества часов, отводимых на освоение каждой темы.</a:t>
            </a:r>
            <a:endParaRPr lang="ru-RU" sz="1800" b="1" dirty="0">
              <a:effectLst/>
              <a:latin typeface="Times New Roman" panose="02020603050405020304" pitchFamily="18" charset="0"/>
              <a:ea typeface="Times New Roman" panose="02020603050405020304" pitchFamily="18" charset="0"/>
            </a:endParaRPr>
          </a:p>
          <a:p>
            <a:pPr algn="just"/>
            <a:endParaRPr lang="ru-RU" sz="1800" b="1" dirty="0">
              <a:solidFill>
                <a:srgbClr val="22272F"/>
              </a:solidFill>
              <a:effectLst/>
              <a:latin typeface="PT Serif" panose="020A0603040505020204" pitchFamily="18" charset="-52"/>
              <a:ea typeface="Times New Roman" panose="02020603050405020304" pitchFamily="18" charset="0"/>
            </a:endParaRPr>
          </a:p>
          <a:p>
            <a:pPr algn="just"/>
            <a:r>
              <a:rPr lang="ru-RU" sz="2400" b="1" dirty="0">
                <a:solidFill>
                  <a:srgbClr val="22272F"/>
                </a:solidFill>
                <a:effectLst/>
                <a:latin typeface="PT Serif" panose="020A0603040505020204" pitchFamily="18" charset="-52"/>
                <a:ea typeface="Times New Roman" panose="02020603050405020304" pitchFamily="18" charset="0"/>
              </a:rPr>
              <a:t>Рабочие программы курсов внеурочной </a:t>
            </a:r>
          </a:p>
          <a:p>
            <a:pPr algn="just"/>
            <a:r>
              <a:rPr lang="ru-RU" sz="2400" b="1" dirty="0">
                <a:solidFill>
                  <a:srgbClr val="22272F"/>
                </a:solidFill>
                <a:effectLst/>
                <a:latin typeface="PT Serif" panose="020A0603040505020204" pitchFamily="18" charset="-52"/>
                <a:ea typeface="Times New Roman" panose="02020603050405020304" pitchFamily="18" charset="0"/>
              </a:rPr>
              <a:t>деятельности должны содержать:</a:t>
            </a:r>
            <a:endParaRPr lang="ru-RU" sz="2400" b="1" dirty="0">
              <a:effectLst/>
              <a:latin typeface="Times New Roman" panose="02020603050405020304" pitchFamily="18" charset="0"/>
              <a:ea typeface="Times New Roman" panose="02020603050405020304" pitchFamily="18" charset="0"/>
            </a:endParaRPr>
          </a:p>
          <a:p>
            <a:pPr algn="just"/>
            <a:r>
              <a:rPr lang="ru-RU" sz="1800" b="1" dirty="0">
                <a:solidFill>
                  <a:srgbClr val="22272F"/>
                </a:solidFill>
                <a:effectLst/>
                <a:latin typeface="PT Serif" panose="020A0603040505020204" pitchFamily="18" charset="-52"/>
                <a:ea typeface="Times New Roman" panose="02020603050405020304" pitchFamily="18" charset="0"/>
              </a:rPr>
              <a:t>1) результаты освоения курса внеурочной деятельности;</a:t>
            </a:r>
            <a:endParaRPr lang="ru-RU" sz="1800" b="1" dirty="0">
              <a:effectLst/>
              <a:latin typeface="Times New Roman" panose="02020603050405020304" pitchFamily="18" charset="0"/>
              <a:ea typeface="Times New Roman" panose="02020603050405020304" pitchFamily="18" charset="0"/>
            </a:endParaRPr>
          </a:p>
          <a:p>
            <a:pPr algn="just"/>
            <a:r>
              <a:rPr lang="ru-RU" sz="1800" b="1" dirty="0">
                <a:solidFill>
                  <a:srgbClr val="22272F"/>
                </a:solidFill>
                <a:effectLst/>
                <a:latin typeface="PT Serif" panose="020A0603040505020204" pitchFamily="18" charset="-52"/>
                <a:ea typeface="Times New Roman" panose="02020603050405020304" pitchFamily="18" charset="0"/>
              </a:rPr>
              <a:t>2) содержание курса внеурочной деятельности с указанием форм организации и видов деятельности;</a:t>
            </a:r>
            <a:endParaRPr lang="ru-RU" sz="1800" b="1" dirty="0">
              <a:effectLst/>
              <a:latin typeface="Times New Roman" panose="02020603050405020304" pitchFamily="18" charset="0"/>
              <a:ea typeface="Times New Roman" panose="02020603050405020304" pitchFamily="18" charset="0"/>
            </a:endParaRPr>
          </a:p>
          <a:p>
            <a:pPr algn="just"/>
            <a:r>
              <a:rPr lang="ru-RU" sz="1800" b="1" dirty="0">
                <a:solidFill>
                  <a:srgbClr val="22272F"/>
                </a:solidFill>
                <a:effectLst/>
                <a:latin typeface="PT Serif" panose="020A0603040505020204" pitchFamily="18" charset="-52"/>
                <a:ea typeface="Times New Roman" panose="02020603050405020304" pitchFamily="18" charset="0"/>
              </a:rPr>
              <a:t>3) тематическое планирование.</a:t>
            </a:r>
            <a:endParaRPr lang="ru-RU" sz="1800" b="1" dirty="0">
              <a:effectLst/>
              <a:latin typeface="Times New Roman" panose="02020603050405020304" pitchFamily="18" charset="0"/>
              <a:ea typeface="Times New Roman" panose="02020603050405020304" pitchFamily="18" charset="0"/>
            </a:endParaRPr>
          </a:p>
          <a:p>
            <a:pPr algn="just"/>
            <a:r>
              <a:rPr lang="ru-RU" sz="1800" b="1" dirty="0">
                <a:solidFill>
                  <a:srgbClr val="464C55"/>
                </a:solidFill>
                <a:effectLst/>
                <a:latin typeface="PT Serif" panose="020A0603040505020204" pitchFamily="18" charset="-52"/>
                <a:ea typeface="Times New Roman" panose="02020603050405020304" pitchFamily="18" charset="0"/>
              </a:rPr>
              <a:t>Подпункт 18.2.3 изменен с 8 января 2021 г. - </a:t>
            </a:r>
            <a:r>
              <a:rPr lang="ru-RU" sz="1800" b="1" u="sng" dirty="0">
                <a:solidFill>
                  <a:srgbClr val="3272C0"/>
                </a:solidFill>
                <a:effectLst/>
                <a:latin typeface="PT Serif" panose="020A0603040505020204" pitchFamily="18" charset="-52"/>
                <a:ea typeface="Times New Roman" panose="02020603050405020304" pitchFamily="18" charset="0"/>
                <a:hlinkClick r:id="rId2"/>
              </a:rPr>
              <a:t>Приказ</a:t>
            </a:r>
            <a:r>
              <a:rPr lang="ru-RU" sz="1800" b="1" dirty="0">
                <a:solidFill>
                  <a:srgbClr val="464C55"/>
                </a:solidFill>
                <a:effectLst/>
                <a:latin typeface="PT Serif" panose="020A0603040505020204" pitchFamily="18" charset="-52"/>
                <a:ea typeface="Times New Roman" panose="02020603050405020304" pitchFamily="18" charset="0"/>
              </a:rPr>
              <a:t> </a:t>
            </a:r>
            <a:r>
              <a:rPr lang="ru-RU" sz="1800" b="1" dirty="0" err="1">
                <a:solidFill>
                  <a:srgbClr val="464C55"/>
                </a:solidFill>
                <a:effectLst/>
                <a:latin typeface="PT Serif" panose="020A0603040505020204" pitchFamily="18" charset="-52"/>
                <a:ea typeface="Times New Roman" panose="02020603050405020304" pitchFamily="18" charset="0"/>
              </a:rPr>
              <a:t>Минпросвещения</a:t>
            </a:r>
            <a:r>
              <a:rPr lang="ru-RU" sz="1800" b="1" dirty="0">
                <a:solidFill>
                  <a:srgbClr val="464C55"/>
                </a:solidFill>
                <a:effectLst/>
                <a:latin typeface="PT Serif" panose="020A0603040505020204" pitchFamily="18" charset="-52"/>
                <a:ea typeface="Times New Roman" panose="02020603050405020304" pitchFamily="18" charset="0"/>
              </a:rPr>
              <a:t> России от 11 декабря 2020 г. N 712</a:t>
            </a:r>
            <a:endParaRPr lang="ru-RU" sz="1800" b="1"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15387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466923-C79D-49C6-80FC-5E480F898CF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DEF61BC-B511-48E4-AAFC-EF553353CA12}"/>
              </a:ext>
            </a:extLst>
          </p:cNvPr>
          <p:cNvSpPr>
            <a:spLocks noGrp="1"/>
          </p:cNvSpPr>
          <p:nvPr>
            <p:ph idx="1"/>
          </p:nvPr>
        </p:nvSpPr>
        <p:spPr/>
        <p:txBody>
          <a:bodyPr/>
          <a:lstStyle/>
          <a:p>
            <a:endParaRPr lang="ru-RU"/>
          </a:p>
        </p:txBody>
      </p:sp>
      <p:sp>
        <p:nvSpPr>
          <p:cNvPr id="4" name="Объект 3">
            <a:extLst>
              <a:ext uri="{FF2B5EF4-FFF2-40B4-BE49-F238E27FC236}">
                <a16:creationId xmlns:a16="http://schemas.microsoft.com/office/drawing/2014/main" id="{7A8AE8A3-4DD1-45A9-BA7A-B2225763CA56}"/>
              </a:ext>
            </a:extLst>
          </p:cNvPr>
          <p:cNvSpPr>
            <a:spLocks noGrp="1"/>
          </p:cNvSpPr>
          <p:nvPr>
            <p:ph idx="10"/>
          </p:nvPr>
        </p:nvSpPr>
        <p:spPr>
          <a:xfrm>
            <a:off x="467544" y="1086292"/>
            <a:ext cx="8229600" cy="5151019"/>
          </a:xfrm>
        </p:spPr>
        <p:txBody>
          <a:bodyPr/>
          <a:lstStyle/>
          <a:p>
            <a:pPr algn="just">
              <a:lnSpc>
                <a:spcPct val="107000"/>
              </a:lnSpc>
              <a:spcAft>
                <a:spcPts val="800"/>
              </a:spcAft>
            </a:pPr>
            <a:r>
              <a:rPr lang="ru-RU"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Опыт показал, что структуру рабочей программы по ФГОС целесообразно дополнить еще одним пунктом — пояснительной запиской. Это особенно важно в тех школах, где обучение ведется по нескольким УМК, где имеются гимназические и обычные классы и др.</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В этом пункте расписываются нормативные документы, на основе которых составлена рабочая программа, с указанием ООП ООО и учебного плана школы, примерной программы. Указывается УМК, по которому будет осуществляться программа, перечисляются конкретные учебники по классам. Показывается место предмета в учебном плане, количество часов, отводимых на изучение предмета.</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880254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1940</Words>
  <Application>Microsoft Office PowerPoint</Application>
  <PresentationFormat>Экран (4:3)</PresentationFormat>
  <Paragraphs>184</Paragraphs>
  <Slides>19</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19</vt:i4>
      </vt:variant>
    </vt:vector>
  </HeadingPairs>
  <TitlesOfParts>
    <vt:vector size="28" baseType="lpstr">
      <vt:lpstr>맑은 고딕</vt:lpstr>
      <vt:lpstr>Arial</vt:lpstr>
      <vt:lpstr>Calibri</vt:lpstr>
      <vt:lpstr>PT Serif</vt:lpstr>
      <vt:lpstr>Symbol</vt:lpstr>
      <vt:lpstr>Times New Roman</vt:lpstr>
      <vt:lpstr>Wingdings</vt:lpstr>
      <vt:lpstr>Office Theme</vt:lpstr>
      <vt:lpstr>Custom Design</vt:lpstr>
      <vt:lpstr>Презентация PowerPoint</vt:lpstr>
      <vt:lpstr> Письмо Министерства просвещения РФ и Федеральной службы по надзору в сфере образования и науки от 18 декабря 2020 г. NN СК-578/08, 01-350/13-01 "О снижении документационной нагрузки учителей" </vt:lpstr>
      <vt:lpstr>Презентация PowerPoint</vt:lpstr>
      <vt:lpstr>Презентация PowerPoint</vt:lpstr>
      <vt:lpstr>Презентация PowerPoint</vt:lpstr>
      <vt:lpstr>Презентация PowerPoint</vt:lpstr>
      <vt:lpstr>Презентация PowerPoint</vt:lpstr>
      <vt:lpstr>Рабочие программы учебных предметов, курсов должны содержать: </vt:lpstr>
      <vt:lpstr>Презентация PowerPoint</vt:lpstr>
      <vt:lpstr>Презентация PowerPoint</vt:lpstr>
      <vt:lpstr>Презентация PowerPoint</vt:lpstr>
      <vt:lpstr>Презентация PowerPoint</vt:lpstr>
      <vt:lpstr>Содержание учебного предмета </vt:lpstr>
      <vt:lpstr>Тематическое планирование </vt:lpstr>
      <vt:lpstr>Презентация PowerPoint</vt:lpstr>
      <vt:lpstr>Презентация PowerPoint</vt:lpstr>
      <vt:lpstr> Календарно-тематическое планирование (как приложение к рабочей программе)</vt:lpstr>
      <vt:lpstr>Презентация PowerPoint</vt:lpstr>
      <vt:lpstr>Презентация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1227454</cp:lastModifiedBy>
  <cp:revision>35</cp:revision>
  <dcterms:created xsi:type="dcterms:W3CDTF">2014-04-01T16:35:38Z</dcterms:created>
  <dcterms:modified xsi:type="dcterms:W3CDTF">2022-05-24T13:08:48Z</dcterms:modified>
</cp:coreProperties>
</file>