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78" r:id="rId12"/>
    <p:sldId id="279" r:id="rId13"/>
    <p:sldId id="280" r:id="rId14"/>
    <p:sldId id="281" r:id="rId15"/>
    <p:sldId id="268" r:id="rId16"/>
    <p:sldId id="269" r:id="rId17"/>
    <p:sldId id="285" r:id="rId18"/>
    <p:sldId id="270" r:id="rId19"/>
    <p:sldId id="283" r:id="rId20"/>
    <p:sldId id="284" r:id="rId21"/>
    <p:sldId id="275" r:id="rId22"/>
    <p:sldId id="286" r:id="rId23"/>
    <p:sldId id="276" r:id="rId24"/>
    <p:sldId id="277" r:id="rId25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34" y="-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yskill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300415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28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/>
                <a:cs typeface="Georgia"/>
              </a:rPr>
              <a:t>ноябрь</a:t>
            </a:r>
            <a:r>
              <a:rPr sz="2800" b="1" spc="-180" dirty="0" smtClean="0">
                <a:latin typeface="Georgia"/>
                <a:cs typeface="Georgia"/>
              </a:rPr>
              <a:t> </a:t>
            </a:r>
            <a:r>
              <a:rPr sz="2800" b="1" spc="-75" dirty="0" smtClean="0">
                <a:latin typeface="Georgia"/>
                <a:cs typeface="Georgia"/>
              </a:rPr>
              <a:t>20</a:t>
            </a:r>
            <a:r>
              <a:rPr lang="ru-RU" sz="2800" b="1" spc="-75" dirty="0" smtClean="0">
                <a:latin typeface="Georgia"/>
                <a:cs typeface="Georgia"/>
              </a:rPr>
              <a:t>21</a:t>
            </a:r>
            <a:r>
              <a:rPr sz="2800" b="1" spc="15" dirty="0" smtClean="0">
                <a:latin typeface="Georgia"/>
                <a:cs typeface="Georgia"/>
              </a:rPr>
              <a:t> </a:t>
            </a:r>
            <a:r>
              <a:rPr sz="2800" b="1" spc="-165" dirty="0">
                <a:latin typeface="Georgia"/>
                <a:cs typeface="Georgia"/>
              </a:rPr>
              <a:t>года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2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74873" y="719073"/>
            <a:ext cx="5009515" cy="0"/>
          </a:xfrm>
          <a:custGeom>
            <a:avLst/>
            <a:gdLst/>
            <a:ahLst/>
            <a:cxnLst/>
            <a:rect l="l" t="t" r="r" b="b"/>
            <a:pathLst>
              <a:path w="5009515">
                <a:moveTo>
                  <a:pt x="0" y="0"/>
                </a:moveTo>
                <a:lnTo>
                  <a:pt x="5009387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2022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основной период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0"/>
          <a:ext cx="8839200" cy="419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49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мая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Химия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 31 мая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4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(профильный уровень)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История, Физика</a:t>
                      </a:r>
                    </a:p>
                  </a:txBody>
                  <a:tcPr marL="68580" marR="68580" marT="0" marB="0"/>
                </a:tc>
              </a:tr>
              <a:tr h="494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языка (кроме "Говорения"), Биология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и 17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404985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и 21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2022</a:t>
            </a:r>
            <a:br>
              <a:rPr lang="ru-RU" sz="3200" dirty="0" smtClean="0"/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8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4098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и профильный уровень)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География, Литература, Иностранные языки (раздел "Говорение")</a:t>
                      </a:r>
                    </a:p>
                  </a:txBody>
                  <a:tcPr marL="68580" marR="68580" marT="0" marB="0"/>
                </a:tc>
              </a:tr>
              <a:tr h="6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 (кроме "Говорения"), Биология, Информатика</a:t>
                      </a:r>
                    </a:p>
                  </a:txBody>
                  <a:tcPr marL="68580" marR="68580" marT="0" marB="0"/>
                </a:tc>
              </a:tr>
              <a:tr h="38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Обществознание, Химия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июня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Физика, История</a:t>
                      </a:r>
                    </a:p>
                  </a:txBody>
                  <a:tcPr marL="68580" marR="68580" marT="0" marB="0"/>
                </a:tc>
              </a:tr>
              <a:tr h="726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июля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всем учебным предметам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381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/>
                <a:ea typeface="+mj-ea"/>
                <a:cs typeface="Georgia"/>
              </a:rPr>
              <a:t>резерв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r>
              <a:rPr lang="ru-RU" sz="3200" dirty="0" smtClean="0"/>
              <a:t>Проект расписания ЕГЭ 2022</a:t>
            </a:r>
            <a:br>
              <a:rPr lang="ru-RU" sz="32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дополнительный период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895351"/>
          <a:ext cx="8839200" cy="4248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5257800"/>
              </a:tblGrid>
              <a:tr h="5919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</a:tr>
              <a:tr h="143870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 marL="68580" marR="68580" marT="0" marB="0"/>
                </a:tc>
              </a:tr>
              <a:tr h="100709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сентября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</a:t>
                      </a:r>
                    </a:p>
                  </a:txBody>
                  <a:tcPr marL="68580" marR="68580" marT="0" marB="0"/>
                </a:tc>
              </a:tr>
              <a:tr h="618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19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648200"/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u="heavy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408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/>
                <a:gridCol w="3816787"/>
                <a:gridCol w="2469723"/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6305" y="120853"/>
            <a:ext cx="544449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34845" marR="5080" indent="-1922780">
              <a:lnSpc>
                <a:spcPct val="71400"/>
              </a:lnSpc>
              <a:spcBef>
                <a:spcPts val="1060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МИНИМАЛЬНОЕ</a:t>
            </a:r>
            <a:r>
              <a:rPr sz="2800" b="1" u="heavy" spc="-2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КОЛИЧЕСТВО </a:t>
            </a:r>
            <a:r>
              <a:rPr sz="2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БАЛЛОВ: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22312" y="826261"/>
          <a:ext cx="7101840" cy="4244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25"/>
                <a:gridCol w="3812540"/>
                <a:gridCol w="2466975"/>
              </a:tblGrid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ПРОФИЛЬНАЯ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27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7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5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36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50"/>
                        </a:lnSpc>
                        <a:spcBef>
                          <a:spcPts val="5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37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305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42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7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0615">
                        <a:lnSpc>
                          <a:spcPts val="2345"/>
                        </a:lnSpc>
                        <a:spcBef>
                          <a:spcPts val="10"/>
                        </a:spcBef>
                      </a:pPr>
                      <a:r>
                        <a:rPr sz="2000" b="1" spc="5" dirty="0">
                          <a:latin typeface="Times New Roman"/>
                          <a:cs typeface="Times New Roman"/>
                        </a:rPr>
                        <a:t>32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955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u="heavy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№190/1512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u="heavy" spc="-14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Апеляции</a:t>
            </a:r>
            <a:r>
              <a:rPr sz="2800" b="1" u="heavy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95350"/>
            <a:ext cx="5334000" cy="400050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/>
                <a:cs typeface="Georgia"/>
              </a:rPr>
              <a:t>Итоговое</a:t>
            </a:r>
            <a:r>
              <a:rPr lang="ru-RU"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 smtClean="0">
                <a:latin typeface="Georgia"/>
                <a:cs typeface="Georgia"/>
              </a:rPr>
              <a:t> </a:t>
            </a:r>
            <a:r>
              <a:rPr sz="2100" b="1" spc="-135" dirty="0" smtClean="0">
                <a:latin typeface="Georgia"/>
                <a:cs typeface="Georgia"/>
              </a:rPr>
              <a:t>с </a:t>
            </a:r>
            <a:r>
              <a:rPr lang="ru-RU" sz="2100" b="1" spc="-13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 smtClean="0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 smtClean="0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>
                <a:latin typeface="Georgia"/>
                <a:cs typeface="Georgia"/>
              </a:rPr>
              <a:t>Спортивные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/>
                <a:cs typeface="Georgia"/>
              </a:rPr>
              <a:t>Золотой</a:t>
            </a:r>
            <a:r>
              <a:rPr sz="2100" b="1" spc="-160" dirty="0" smtClean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heavy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u="heavy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получить дополнительные баллы (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u="sng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u="sng" spc="105" dirty="0" smtClean="0">
                <a:uFill>
                  <a:solidFill>
                    <a:srgbClr val="000000"/>
                  </a:solidFill>
                </a:uFill>
              </a:rPr>
              <a:t>МЕДАЛЬ «За особые успехи в учении»</a:t>
            </a:r>
            <a:endParaRPr sz="2400" u="sng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895350"/>
            <a:ext cx="6096000" cy="4061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0083" y="1085469"/>
            <a:ext cx="852043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marR="554990" algn="ctr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Georgia"/>
                <a:cs typeface="Georgia"/>
              </a:rPr>
              <a:t>Тренажер </a:t>
            </a:r>
            <a:r>
              <a:rPr sz="2400" b="1" spc="-25" dirty="0">
                <a:latin typeface="Georgia"/>
                <a:cs typeface="Georgia"/>
              </a:rPr>
              <a:t>по </a:t>
            </a:r>
            <a:r>
              <a:rPr sz="2400" b="1" spc="-35" dirty="0">
                <a:latin typeface="Georgia"/>
                <a:cs typeface="Georgia"/>
              </a:rPr>
              <a:t>заполнению </a:t>
            </a:r>
            <a:r>
              <a:rPr sz="2400" b="1" spc="-30" dirty="0">
                <a:latin typeface="Georgia"/>
                <a:cs typeface="Georgia"/>
              </a:rPr>
              <a:t>бланков </a:t>
            </a:r>
            <a:r>
              <a:rPr sz="2400" b="1" spc="65" dirty="0">
                <a:latin typeface="Georgia"/>
                <a:cs typeface="Georgia"/>
              </a:rPr>
              <a:t>в </a:t>
            </a:r>
            <a:r>
              <a:rPr sz="2400" b="1" spc="-60" dirty="0">
                <a:latin typeface="Georgia"/>
                <a:cs typeface="Georgia"/>
              </a:rPr>
              <a:t>онлайн-  </a:t>
            </a:r>
            <a:r>
              <a:rPr sz="2400" b="1" spc="30" dirty="0">
                <a:latin typeface="Georgia"/>
                <a:cs typeface="Georgia"/>
              </a:rPr>
              <a:t>сервисе </a:t>
            </a:r>
            <a:r>
              <a:rPr sz="2400" b="1" spc="-200" dirty="0">
                <a:latin typeface="Georgia"/>
                <a:cs typeface="Georgia"/>
              </a:rPr>
              <a:t>«Мои</a:t>
            </a:r>
            <a:r>
              <a:rPr sz="2400" b="1" spc="-85" dirty="0">
                <a:latin typeface="Georgia"/>
                <a:cs typeface="Georgia"/>
              </a:rPr>
              <a:t> </a:t>
            </a:r>
            <a:r>
              <a:rPr sz="2400" b="1" spc="-15" dirty="0">
                <a:latin typeface="Georgia"/>
                <a:cs typeface="Georgia"/>
              </a:rPr>
              <a:t>достижения»</a:t>
            </a:r>
            <a:endParaRPr sz="24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  <a:spcBef>
                <a:spcPts val="2395"/>
              </a:spcBef>
            </a:pPr>
            <a:r>
              <a:rPr sz="2000" spc="170" dirty="0">
                <a:latin typeface="Georgia"/>
                <a:cs typeface="Georgia"/>
              </a:rPr>
              <a:t>В </a:t>
            </a:r>
            <a:r>
              <a:rPr sz="2000" spc="75" dirty="0">
                <a:latin typeface="Georgia"/>
                <a:cs typeface="Georgia"/>
              </a:rPr>
              <a:t>онлайн-сервисе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 </a:t>
            </a:r>
            <a:r>
              <a:rPr sz="2000" spc="95" dirty="0">
                <a:latin typeface="Georgia"/>
                <a:cs typeface="Georgia"/>
              </a:rPr>
              <a:t>доступен </a:t>
            </a:r>
            <a:r>
              <a:rPr sz="2000" spc="15" dirty="0">
                <a:latin typeface="Georgia"/>
                <a:cs typeface="Georgia"/>
              </a:rPr>
              <a:t>для </a:t>
            </a:r>
            <a:r>
              <a:rPr sz="2000" spc="70" dirty="0">
                <a:latin typeface="Georgia"/>
                <a:cs typeface="Georgia"/>
              </a:rPr>
              <a:t>использования  </a:t>
            </a:r>
            <a:r>
              <a:rPr sz="2000" spc="75" dirty="0">
                <a:latin typeface="Georgia"/>
                <a:cs typeface="Georgia"/>
              </a:rPr>
              <a:t>онлайн-тренажер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бланков, </a:t>
            </a:r>
            <a:r>
              <a:rPr sz="2000" spc="60" dirty="0">
                <a:latin typeface="Georgia"/>
                <a:cs typeface="Georgia"/>
              </a:rPr>
              <a:t>используемых</a:t>
            </a:r>
            <a:r>
              <a:rPr sz="2000" spc="405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при</a:t>
            </a:r>
            <a:endParaRPr sz="2000" dirty="0">
              <a:latin typeface="Georgia"/>
              <a:cs typeface="Georgia"/>
            </a:endParaRPr>
          </a:p>
          <a:p>
            <a:pPr marL="2682875">
              <a:lnSpc>
                <a:spcPct val="100000"/>
              </a:lnSpc>
            </a:pPr>
            <a:r>
              <a:rPr sz="2000" spc="85" dirty="0">
                <a:latin typeface="Georgia"/>
                <a:cs typeface="Georgia"/>
              </a:rPr>
              <a:t>проведении </a:t>
            </a:r>
            <a:r>
              <a:rPr sz="2000" spc="95" dirty="0">
                <a:latin typeface="Georgia"/>
                <a:cs typeface="Georgia"/>
              </a:rPr>
              <a:t>ЕГЭ </a:t>
            </a:r>
            <a:r>
              <a:rPr sz="2000" spc="75" dirty="0">
                <a:latin typeface="Georgia"/>
                <a:cs typeface="Georgia"/>
              </a:rPr>
              <a:t>и</a:t>
            </a:r>
            <a:r>
              <a:rPr sz="2000" spc="204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ОГЭ.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37160" marR="129539" algn="ct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latin typeface="Georgia"/>
                <a:cs typeface="Georgia"/>
              </a:rPr>
              <a:t>Обучающиеся </a:t>
            </a:r>
            <a:r>
              <a:rPr sz="2000" spc="70" dirty="0">
                <a:latin typeface="Georgia"/>
                <a:cs typeface="Georgia"/>
              </a:rPr>
              <a:t>могут самостоятельно </a:t>
            </a:r>
            <a:r>
              <a:rPr sz="2000" spc="80" dirty="0">
                <a:latin typeface="Georgia"/>
                <a:cs typeface="Georgia"/>
              </a:rPr>
              <a:t>ознакомиться </a:t>
            </a:r>
            <a:r>
              <a:rPr sz="2000" spc="130" dirty="0">
                <a:latin typeface="Georgia"/>
                <a:cs typeface="Georgia"/>
              </a:rPr>
              <a:t>с </a:t>
            </a:r>
            <a:r>
              <a:rPr sz="2000" spc="85" dirty="0">
                <a:latin typeface="Georgia"/>
                <a:cs typeface="Georgia"/>
              </a:rPr>
              <a:t>образцами  </a:t>
            </a:r>
            <a:r>
              <a:rPr sz="2000" spc="65" dirty="0" err="1">
                <a:latin typeface="Georgia"/>
                <a:cs typeface="Georgia"/>
              </a:rPr>
              <a:t>бланков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70" dirty="0" smtClean="0">
                <a:latin typeface="Georgia"/>
                <a:cs typeface="Georgia"/>
              </a:rPr>
              <a:t>202</a:t>
            </a:r>
            <a:r>
              <a:rPr lang="ru-RU" sz="2000" spc="70" dirty="0" smtClean="0">
                <a:latin typeface="Georgia"/>
                <a:cs typeface="Georgia"/>
              </a:rPr>
              <a:t>2</a:t>
            </a:r>
            <a:r>
              <a:rPr sz="2000" spc="70" dirty="0" smtClean="0">
                <a:latin typeface="Georgia"/>
                <a:cs typeface="Georgia"/>
              </a:rPr>
              <a:t> </a:t>
            </a:r>
            <a:r>
              <a:rPr sz="2000" spc="85" dirty="0">
                <a:latin typeface="Georgia"/>
                <a:cs typeface="Georgia"/>
              </a:rPr>
              <a:t>года </a:t>
            </a:r>
            <a:r>
              <a:rPr sz="2000" spc="75" dirty="0">
                <a:latin typeface="Georgia"/>
                <a:cs typeface="Georgia"/>
              </a:rPr>
              <a:t>и </a:t>
            </a:r>
            <a:r>
              <a:rPr sz="2000" spc="80" dirty="0">
                <a:latin typeface="Georgia"/>
                <a:cs typeface="Georgia"/>
              </a:rPr>
              <a:t>правилами </a:t>
            </a:r>
            <a:r>
              <a:rPr sz="2000" spc="95" dirty="0">
                <a:latin typeface="Georgia"/>
                <a:cs typeface="Georgia"/>
              </a:rPr>
              <a:t>их</a:t>
            </a:r>
            <a:r>
              <a:rPr sz="2000" spc="445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заполнения.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81000" marR="369570" algn="ctr">
              <a:lnSpc>
                <a:spcPct val="100000"/>
              </a:lnSpc>
              <a:spcBef>
                <a:spcPts val="5"/>
              </a:spcBef>
            </a:pPr>
            <a:r>
              <a:rPr sz="2000" spc="95" dirty="0">
                <a:latin typeface="Georgia"/>
                <a:cs typeface="Georgia"/>
              </a:rPr>
              <a:t>Ссылка </a:t>
            </a:r>
            <a:r>
              <a:rPr sz="2000" spc="114" dirty="0">
                <a:latin typeface="Georgia"/>
                <a:cs typeface="Georgia"/>
              </a:rPr>
              <a:t>на </a:t>
            </a:r>
            <a:r>
              <a:rPr sz="2000" spc="105" dirty="0">
                <a:latin typeface="Georgia"/>
                <a:cs typeface="Georgia"/>
              </a:rPr>
              <a:t>тренажер </a:t>
            </a:r>
            <a:r>
              <a:rPr sz="2000" spc="70" dirty="0">
                <a:latin typeface="Georgia"/>
                <a:cs typeface="Georgia"/>
              </a:rPr>
              <a:t>по </a:t>
            </a:r>
            <a:r>
              <a:rPr sz="2000" spc="60" dirty="0">
                <a:latin typeface="Georgia"/>
                <a:cs typeface="Georgia"/>
              </a:rPr>
              <a:t>заполнению </a:t>
            </a:r>
            <a:r>
              <a:rPr sz="2000" spc="65" dirty="0">
                <a:latin typeface="Georgia"/>
                <a:cs typeface="Georgia"/>
              </a:rPr>
              <a:t>бланков </a:t>
            </a:r>
            <a:r>
              <a:rPr sz="2000" spc="-10" dirty="0">
                <a:latin typeface="Georgia"/>
                <a:cs typeface="Georgia"/>
              </a:rPr>
              <a:t>ГИА </a:t>
            </a:r>
            <a:r>
              <a:rPr sz="2000" spc="165" dirty="0">
                <a:latin typeface="Georgia"/>
                <a:cs typeface="Georgia"/>
              </a:rPr>
              <a:t>в </a:t>
            </a:r>
            <a:r>
              <a:rPr sz="2000" spc="55" dirty="0">
                <a:latin typeface="Georgia"/>
                <a:cs typeface="Georgia"/>
              </a:rPr>
              <a:t>онлайн-  </a:t>
            </a:r>
            <a:r>
              <a:rPr sz="2000" spc="105" dirty="0">
                <a:latin typeface="Georgia"/>
                <a:cs typeface="Georgia"/>
              </a:rPr>
              <a:t>сервисе </a:t>
            </a:r>
            <a:r>
              <a:rPr sz="2000" spc="-85" dirty="0">
                <a:latin typeface="Georgia"/>
                <a:cs typeface="Georgia"/>
              </a:rPr>
              <a:t>«Мои </a:t>
            </a:r>
            <a:r>
              <a:rPr sz="2000" spc="45" dirty="0">
                <a:latin typeface="Georgia"/>
                <a:cs typeface="Georgia"/>
              </a:rPr>
              <a:t>достижения»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u="heavy" spc="10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eorgia"/>
                <a:cs typeface="Georgia"/>
                <a:hlinkClick r:id="rId2"/>
              </a:rPr>
              <a:t>www.myskills.ru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073" y="0"/>
            <a:ext cx="3807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u="heavy" spc="-4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u="heavy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u="heavy" spc="-18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u="heavy" spc="-1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6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u="heavy" spc="-5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u="heavy" spc="-4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4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u="heavy" spc="-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>
                <a:latin typeface="Georgia"/>
                <a:cs typeface="Georgia"/>
              </a:rPr>
              <a:t>(итоговой)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>
                <a:latin typeface="Georgia"/>
                <a:cs typeface="Georgia"/>
              </a:rPr>
              <a:t>государственную </a:t>
            </a:r>
            <a:r>
              <a:rPr sz="2400" spc="45" dirty="0">
                <a:latin typeface="Georgia"/>
                <a:cs typeface="Georgia"/>
              </a:rPr>
              <a:t>(итоговую)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66751"/>
            <a:ext cx="8153400" cy="453598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1 декабря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21(среда)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Georgia"/>
                <a:cs typeface="Georgia"/>
              </a:rPr>
              <a:t>Время</a:t>
            </a:r>
            <a:r>
              <a:rPr sz="2400" b="1" dirty="0" smtClean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/>
                <a:cs typeface="Georgia"/>
              </a:rPr>
              <a:t>Начало</a:t>
            </a:r>
            <a:r>
              <a:rPr sz="2400" b="1" spc="-125" dirty="0" smtClean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 smtClean="0">
                <a:latin typeface="Georgia"/>
                <a:cs typeface="Georgia"/>
              </a:rPr>
              <a:t>10:00</a:t>
            </a:r>
            <a:endParaRPr lang="ru-RU" sz="2400" spc="12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2 февраля и 4 мая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8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ТЕМЫ</a:t>
            </a:r>
            <a:r>
              <a:rPr sz="2800" b="1" u="heavy" spc="-85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000" y="1352551"/>
            <a:ext cx="8610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«Человек путешествующий: дорога в жизни человека»</a:t>
            </a:r>
          </a:p>
          <a:p>
            <a:r>
              <a:rPr lang="ru-RU" dirty="0" smtClean="0"/>
              <a:t> («</a:t>
            </a:r>
            <a:r>
              <a:rPr lang="ru-RU" sz="1600" dirty="0" smtClean="0"/>
              <a:t>Дорогу» можно раскрывать в прямом или символическом значении, использовать реальные путешествия или духовное становление человека</a:t>
            </a:r>
            <a:r>
              <a:rPr lang="ru-RU" dirty="0" smtClean="0"/>
              <a:t>);</a:t>
            </a:r>
          </a:p>
          <a:p>
            <a:r>
              <a:rPr lang="ru-RU" b="1" dirty="0" smtClean="0"/>
              <a:t>«</a:t>
            </a:r>
            <a:r>
              <a:rPr lang="ru-RU" sz="1600" b="1" dirty="0" smtClean="0"/>
              <a:t>Цивилизация и технологии — спасение, вызов или трагедия?»</a:t>
            </a:r>
            <a:r>
              <a:rPr lang="ru-RU" sz="1600" dirty="0" smtClean="0"/>
              <a:t> </a:t>
            </a:r>
          </a:p>
          <a:p>
            <a:r>
              <a:rPr lang="ru-RU" sz="1600" dirty="0" smtClean="0"/>
              <a:t>(Взаимосвязь технологий и глобальных проблем. Плюсы и минусы научно-технического процесса, идет ли он на пользу человеку, какие необратимые последствия может повлечь);</a:t>
            </a:r>
          </a:p>
          <a:p>
            <a:r>
              <a:rPr lang="ru-RU" sz="1600" b="1" dirty="0" smtClean="0"/>
              <a:t>«Преступление и наказание — вечная тема»</a:t>
            </a:r>
            <a:r>
              <a:rPr lang="ru-RU" sz="1600" dirty="0" smtClean="0"/>
              <a:t> </a:t>
            </a:r>
          </a:p>
          <a:p>
            <a:r>
              <a:rPr lang="ru-RU" sz="1600" dirty="0" smtClean="0"/>
              <a:t>(Ответственность за последствия преступления, мучения совести за содеянное);</a:t>
            </a:r>
          </a:p>
          <a:p>
            <a:r>
              <a:rPr lang="ru-RU" sz="1600" b="1" dirty="0" smtClean="0"/>
              <a:t>«Книга (музыка, спектакль, фильм) — про меня»</a:t>
            </a:r>
          </a:p>
          <a:p>
            <a:r>
              <a:rPr lang="ru-RU" sz="1600" dirty="0" smtClean="0"/>
              <a:t> (Произведения искусства, повлиявшие на человека);</a:t>
            </a:r>
          </a:p>
          <a:p>
            <a:r>
              <a:rPr lang="ru-RU" sz="1600" b="1" dirty="0" smtClean="0"/>
              <a:t>«Кому на Руси жить хорошо? — вопрос гражданина»</a:t>
            </a:r>
          </a:p>
          <a:p>
            <a:r>
              <a:rPr lang="ru-RU" sz="1600" dirty="0" smtClean="0"/>
              <a:t> (Направление про проблемы граждан, неравенство в слоях населения, несправедливое распределение благ, социальные восстания с целью изменения условий жизни.).</a:t>
            </a: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1026" name="Picture 2" descr="F:\2021-2022\ГИА в 2022 году\d496e7fdc51a5824c130e0b6e6cfca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67153"/>
            <a:ext cx="6858000" cy="386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18713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sz="3600" spc="5" dirty="0">
                <a:latin typeface="Georgia"/>
                <a:cs typeface="Georgia"/>
              </a:rPr>
              <a:t>Для </a:t>
            </a:r>
            <a:r>
              <a:rPr sz="3600" spc="175" dirty="0">
                <a:latin typeface="Georgia"/>
                <a:cs typeface="Georgia"/>
              </a:rPr>
              <a:t>участия </a:t>
            </a:r>
            <a:r>
              <a:rPr sz="3600" spc="295" dirty="0">
                <a:latin typeface="Georgia"/>
                <a:cs typeface="Georgia"/>
              </a:rPr>
              <a:t>в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50" dirty="0">
                <a:latin typeface="Georgia"/>
                <a:cs typeface="Georgia"/>
              </a:rPr>
              <a:t>обучающемуся  </a:t>
            </a:r>
            <a:r>
              <a:rPr sz="3600" spc="114" dirty="0">
                <a:latin typeface="Georgia"/>
                <a:cs typeface="Georgia"/>
              </a:rPr>
              <a:t>необходимо</a:t>
            </a:r>
            <a:r>
              <a:rPr sz="3600" spc="254" dirty="0">
                <a:latin typeface="Georgia"/>
                <a:cs typeface="Georgia"/>
              </a:rPr>
              <a:t> </a:t>
            </a:r>
            <a:r>
              <a:rPr sz="3600" spc="295" dirty="0">
                <a:latin typeface="Georgia"/>
                <a:cs typeface="Georgia"/>
              </a:rPr>
              <a:t>в</a:t>
            </a:r>
            <a:endParaRPr sz="36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sz="3600" b="1" spc="-35" dirty="0">
                <a:latin typeface="Georgia"/>
                <a:cs typeface="Georgia"/>
              </a:rPr>
              <a:t>СРОК </a:t>
            </a:r>
            <a:r>
              <a:rPr sz="3600" b="1" spc="35" dirty="0">
                <a:latin typeface="Georgia"/>
                <a:cs typeface="Georgia"/>
              </a:rPr>
              <a:t>ДО </a:t>
            </a:r>
            <a:r>
              <a:rPr sz="36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3600" b="1" spc="610" dirty="0">
                <a:latin typeface="Georgia"/>
                <a:cs typeface="Georgia"/>
              </a:rPr>
              <a:t> </a:t>
            </a:r>
            <a:r>
              <a:rPr sz="3600" b="1" spc="-135" dirty="0">
                <a:latin typeface="Georgia"/>
                <a:cs typeface="Georgia"/>
              </a:rPr>
              <a:t>ФЕВРАЛЯ </a:t>
            </a:r>
            <a:r>
              <a:rPr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</a:t>
            </a:r>
            <a:r>
              <a:rPr sz="3600" b="1" spc="195" dirty="0" smtClean="0">
                <a:latin typeface="Georgia"/>
                <a:cs typeface="Georgia"/>
              </a:rPr>
              <a:t> </a:t>
            </a:r>
            <a:r>
              <a:rPr sz="3600" b="1" spc="-15" dirty="0">
                <a:latin typeface="Georgia"/>
                <a:cs typeface="Georgia"/>
              </a:rPr>
              <a:t>ГОДА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79" y="2976372"/>
            <a:ext cx="2407920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" y="2910839"/>
            <a:ext cx="2415540" cy="127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28" y="3003804"/>
            <a:ext cx="2312746" cy="1139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428" y="3003804"/>
            <a:ext cx="2313305" cy="1139825"/>
          </a:xfrm>
          <a:custGeom>
            <a:avLst/>
            <a:gdLst/>
            <a:ahLst/>
            <a:cxnLst/>
            <a:rect l="l" t="t" r="r" b="b"/>
            <a:pathLst>
              <a:path w="2313305" h="1139825">
                <a:moveTo>
                  <a:pt x="0" y="189864"/>
                </a:moveTo>
                <a:lnTo>
                  <a:pt x="6782" y="139376"/>
                </a:lnTo>
                <a:lnTo>
                  <a:pt x="25924" y="94017"/>
                </a:lnTo>
                <a:lnTo>
                  <a:pt x="55616" y="55594"/>
                </a:lnTo>
                <a:lnTo>
                  <a:pt x="94047" y="25912"/>
                </a:lnTo>
                <a:lnTo>
                  <a:pt x="139408" y="6779"/>
                </a:lnTo>
                <a:lnTo>
                  <a:pt x="189890" y="0"/>
                </a:lnTo>
                <a:lnTo>
                  <a:pt x="2122881" y="0"/>
                </a:lnTo>
                <a:lnTo>
                  <a:pt x="2173369" y="6779"/>
                </a:lnTo>
                <a:lnTo>
                  <a:pt x="2218728" y="25912"/>
                </a:lnTo>
                <a:lnTo>
                  <a:pt x="2257151" y="55594"/>
                </a:lnTo>
                <a:lnTo>
                  <a:pt x="2286833" y="94017"/>
                </a:lnTo>
                <a:lnTo>
                  <a:pt x="2305966" y="139376"/>
                </a:lnTo>
                <a:lnTo>
                  <a:pt x="2312746" y="189864"/>
                </a:lnTo>
                <a:lnTo>
                  <a:pt x="2312746" y="949401"/>
                </a:lnTo>
                <a:lnTo>
                  <a:pt x="2305966" y="999882"/>
                </a:lnTo>
                <a:lnTo>
                  <a:pt x="2286833" y="1045243"/>
                </a:lnTo>
                <a:lnTo>
                  <a:pt x="2257151" y="1083675"/>
                </a:lnTo>
                <a:lnTo>
                  <a:pt x="2218728" y="1113366"/>
                </a:lnTo>
                <a:lnTo>
                  <a:pt x="2173369" y="1132508"/>
                </a:lnTo>
                <a:lnTo>
                  <a:pt x="2122881" y="1139291"/>
                </a:lnTo>
                <a:lnTo>
                  <a:pt x="189890" y="1139291"/>
                </a:lnTo>
                <a:lnTo>
                  <a:pt x="139408" y="1132508"/>
                </a:lnTo>
                <a:lnTo>
                  <a:pt x="94047" y="1113366"/>
                </a:lnTo>
                <a:lnTo>
                  <a:pt x="55616" y="1083675"/>
                </a:lnTo>
                <a:lnTo>
                  <a:pt x="25924" y="1045243"/>
                </a:lnTo>
                <a:lnTo>
                  <a:pt x="6782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2993263"/>
            <a:ext cx="2286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en-US" sz="2000" b="1" spc="-135" dirty="0" err="1" smtClean="0">
                <a:latin typeface="Trebuchet MS"/>
                <a:cs typeface="Trebuchet MS"/>
              </a:rPr>
              <a:t>ege</a:t>
            </a:r>
            <a:r>
              <a:rPr sz="2000" b="1" spc="-135" smtClean="0">
                <a:latin typeface="Trebuchet MS"/>
                <a:cs typeface="Trebuchet MS"/>
              </a:rPr>
              <a:t>.</a:t>
            </a:r>
            <a:r>
              <a:rPr lang="en-US" sz="2000" b="1" spc="-135" dirty="0" err="1" smtClean="0">
                <a:latin typeface="Trebuchet MS"/>
                <a:cs typeface="Trebuchet MS"/>
              </a:rPr>
              <a:t>kostroma</a:t>
            </a:r>
            <a:r>
              <a:rPr lang="en-US" sz="2000" b="1" spc="-135" dirty="0" smtClean="0">
                <a:latin typeface="Trebuchet MS"/>
                <a:cs typeface="Trebuchet MS"/>
              </a:rPr>
              <a:t>.</a:t>
            </a:r>
            <a:r>
              <a:rPr sz="2000" b="1" spc="-135" smtClean="0">
                <a:latin typeface="Trebuchet MS"/>
                <a:cs typeface="Trebuchet MS"/>
              </a:rPr>
              <a:t>ru</a:t>
            </a:r>
            <a:r>
              <a:rPr sz="2000" b="1" spc="-225" smtClean="0">
                <a:latin typeface="Trebuchet MS"/>
                <a:cs typeface="Trebuchet MS"/>
              </a:rPr>
              <a:t> </a:t>
            </a:r>
            <a:r>
              <a:rPr sz="2000" b="1" spc="-14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офиц</a:t>
            </a:r>
            <a:r>
              <a:rPr sz="2000" b="1" spc="-210" dirty="0">
                <a:latin typeface="Arial"/>
                <a:cs typeface="Arial"/>
              </a:rPr>
              <a:t>и</a:t>
            </a:r>
            <a:r>
              <a:rPr sz="2000" b="1" spc="-190" dirty="0">
                <a:latin typeface="Arial"/>
                <a:cs typeface="Arial"/>
              </a:rPr>
              <a:t>альный  </a:t>
            </a:r>
            <a:r>
              <a:rPr sz="2000" b="1" spc="-200" dirty="0">
                <a:latin typeface="Arial"/>
                <a:cs typeface="Arial"/>
              </a:rPr>
              <a:t>портал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0984" y="2976372"/>
            <a:ext cx="2327148" cy="1234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00" y="3028950"/>
            <a:ext cx="2232279" cy="1139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7846" y="3003804"/>
            <a:ext cx="2232660" cy="1139825"/>
          </a:xfrm>
          <a:custGeom>
            <a:avLst/>
            <a:gdLst/>
            <a:ahLst/>
            <a:cxnLst/>
            <a:rect l="l" t="t" r="r" b="b"/>
            <a:pathLst>
              <a:path w="2232660" h="1139825">
                <a:moveTo>
                  <a:pt x="0" y="189864"/>
                </a:moveTo>
                <a:lnTo>
                  <a:pt x="6788" y="139376"/>
                </a:lnTo>
                <a:lnTo>
                  <a:pt x="25940" y="94017"/>
                </a:lnTo>
                <a:lnTo>
                  <a:pt x="55641" y="55594"/>
                </a:lnTo>
                <a:lnTo>
                  <a:pt x="94074" y="25912"/>
                </a:lnTo>
                <a:lnTo>
                  <a:pt x="139420" y="6779"/>
                </a:lnTo>
                <a:lnTo>
                  <a:pt x="189864" y="0"/>
                </a:lnTo>
                <a:lnTo>
                  <a:pt x="2042414" y="0"/>
                </a:lnTo>
                <a:lnTo>
                  <a:pt x="2092858" y="6779"/>
                </a:lnTo>
                <a:lnTo>
                  <a:pt x="2138204" y="25912"/>
                </a:lnTo>
                <a:lnTo>
                  <a:pt x="2176637" y="55594"/>
                </a:lnTo>
                <a:lnTo>
                  <a:pt x="2206338" y="94017"/>
                </a:lnTo>
                <a:lnTo>
                  <a:pt x="2225490" y="139376"/>
                </a:lnTo>
                <a:lnTo>
                  <a:pt x="2232279" y="189864"/>
                </a:lnTo>
                <a:lnTo>
                  <a:pt x="2232279" y="949401"/>
                </a:lnTo>
                <a:lnTo>
                  <a:pt x="2225490" y="999882"/>
                </a:lnTo>
                <a:lnTo>
                  <a:pt x="2206338" y="1045243"/>
                </a:lnTo>
                <a:lnTo>
                  <a:pt x="2176637" y="1083675"/>
                </a:lnTo>
                <a:lnTo>
                  <a:pt x="2138204" y="1113366"/>
                </a:lnTo>
                <a:lnTo>
                  <a:pt x="2092858" y="1132508"/>
                </a:lnTo>
                <a:lnTo>
                  <a:pt x="2042414" y="1139291"/>
                </a:lnTo>
                <a:lnTo>
                  <a:pt x="189864" y="1139291"/>
                </a:lnTo>
                <a:lnTo>
                  <a:pt x="139420" y="1132508"/>
                </a:lnTo>
                <a:lnTo>
                  <a:pt x="94074" y="1113366"/>
                </a:lnTo>
                <a:lnTo>
                  <a:pt x="55641" y="1083675"/>
                </a:lnTo>
                <a:lnTo>
                  <a:pt x="25940" y="1045243"/>
                </a:lnTo>
                <a:lnTo>
                  <a:pt x="6788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9000" y="3176142"/>
            <a:ext cx="2057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latin typeface="Arial"/>
                <a:cs typeface="Arial"/>
              </a:rPr>
              <a:t>Ли</a:t>
            </a:r>
            <a:r>
              <a:rPr sz="2400" b="1" spc="-160" dirty="0">
                <a:latin typeface="Arial"/>
                <a:cs typeface="Arial"/>
              </a:rPr>
              <a:t>ч</a:t>
            </a:r>
            <a:r>
              <a:rPr sz="2400" b="1" spc="-165" dirty="0">
                <a:latin typeface="Arial"/>
                <a:cs typeface="Arial"/>
              </a:rPr>
              <a:t>ный  </a:t>
            </a:r>
            <a:r>
              <a:rPr sz="2400" b="1" spc="-50" dirty="0">
                <a:latin typeface="Arial"/>
                <a:cs typeface="Arial"/>
              </a:rPr>
              <a:t>к</a:t>
            </a:r>
            <a:r>
              <a:rPr sz="2400" b="1" spc="-155" dirty="0">
                <a:latin typeface="Arial"/>
                <a:cs typeface="Arial"/>
              </a:rPr>
              <a:t>абин</a:t>
            </a:r>
            <a:r>
              <a:rPr sz="2400" b="1" spc="-140" dirty="0">
                <a:latin typeface="Arial"/>
                <a:cs typeface="Arial"/>
              </a:rPr>
              <a:t>е</a:t>
            </a:r>
            <a:r>
              <a:rPr sz="2400" b="1" spc="-245" dirty="0"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1552" y="2976372"/>
            <a:ext cx="2186940" cy="123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8922" y="3003804"/>
            <a:ext cx="2091562" cy="1139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8922" y="3003804"/>
            <a:ext cx="2091689" cy="1139825"/>
          </a:xfrm>
          <a:custGeom>
            <a:avLst/>
            <a:gdLst/>
            <a:ahLst/>
            <a:cxnLst/>
            <a:rect l="l" t="t" r="r" b="b"/>
            <a:pathLst>
              <a:path w="2091690" h="1139825">
                <a:moveTo>
                  <a:pt x="0" y="189864"/>
                </a:moveTo>
                <a:lnTo>
                  <a:pt x="6779" y="139376"/>
                </a:lnTo>
                <a:lnTo>
                  <a:pt x="25912" y="94017"/>
                </a:lnTo>
                <a:lnTo>
                  <a:pt x="55594" y="55594"/>
                </a:lnTo>
                <a:lnTo>
                  <a:pt x="94017" y="25912"/>
                </a:lnTo>
                <a:lnTo>
                  <a:pt x="139376" y="6779"/>
                </a:lnTo>
                <a:lnTo>
                  <a:pt x="189865" y="0"/>
                </a:lnTo>
                <a:lnTo>
                  <a:pt x="1901571" y="0"/>
                </a:lnTo>
                <a:lnTo>
                  <a:pt x="1952068" y="6779"/>
                </a:lnTo>
                <a:lnTo>
                  <a:pt x="1997451" y="25912"/>
                </a:lnTo>
                <a:lnTo>
                  <a:pt x="2035905" y="55594"/>
                </a:lnTo>
                <a:lnTo>
                  <a:pt x="2065617" y="94017"/>
                </a:lnTo>
                <a:lnTo>
                  <a:pt x="2084774" y="139376"/>
                </a:lnTo>
                <a:lnTo>
                  <a:pt x="2091562" y="189864"/>
                </a:lnTo>
                <a:lnTo>
                  <a:pt x="2091562" y="949401"/>
                </a:lnTo>
                <a:lnTo>
                  <a:pt x="2084774" y="999882"/>
                </a:lnTo>
                <a:lnTo>
                  <a:pt x="2065617" y="1045243"/>
                </a:lnTo>
                <a:lnTo>
                  <a:pt x="2035905" y="1083675"/>
                </a:lnTo>
                <a:lnTo>
                  <a:pt x="1997451" y="1113366"/>
                </a:lnTo>
                <a:lnTo>
                  <a:pt x="1952068" y="1132508"/>
                </a:lnTo>
                <a:lnTo>
                  <a:pt x="1901571" y="1139291"/>
                </a:lnTo>
                <a:lnTo>
                  <a:pt x="189865" y="1139291"/>
                </a:lnTo>
                <a:lnTo>
                  <a:pt x="139376" y="1132508"/>
                </a:lnTo>
                <a:lnTo>
                  <a:pt x="94017" y="1113366"/>
                </a:lnTo>
                <a:lnTo>
                  <a:pt x="55594" y="1083675"/>
                </a:lnTo>
                <a:lnTo>
                  <a:pt x="25912" y="1045243"/>
                </a:lnTo>
                <a:lnTo>
                  <a:pt x="6779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324" y="4319015"/>
            <a:ext cx="6765035" cy="795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8052" y="4140708"/>
            <a:ext cx="6627876" cy="1002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5618" y="4345787"/>
            <a:ext cx="6669989" cy="7008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74258" y="4234992"/>
            <a:ext cx="6553200" cy="908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ПОЛУЧЕНИЕ </a:t>
            </a:r>
            <a:r>
              <a:rPr sz="2800" b="1" spc="-265" dirty="0">
                <a:solidFill>
                  <a:srgbClr val="C00000"/>
                </a:solidFill>
                <a:latin typeface="Arial"/>
                <a:cs typeface="Arial"/>
              </a:rPr>
              <a:t>УВЕДОМЛЕНИЙ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В ОУ ПОД РОСПИСЬ УЧАСТНИКА ЕГЭ </a:t>
            </a:r>
            <a:r>
              <a:rPr sz="2800" b="1" u="sng" spc="-345" dirty="0">
                <a:solidFill>
                  <a:srgbClr val="C00000"/>
                </a:solidFill>
                <a:uFill>
                  <a:solidFill>
                    <a:srgbClr val="214856"/>
                  </a:solidFill>
                </a:uFill>
                <a:latin typeface="Arial"/>
                <a:cs typeface="Arial"/>
              </a:rPr>
              <a:t>	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477000" y="3105150"/>
            <a:ext cx="190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latin typeface="Trebuchet MS"/>
                <a:cs typeface="Trebuchet MS"/>
              </a:rPr>
              <a:t>С указанием паспорта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74" y="1162303"/>
            <a:ext cx="7580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latin typeface="Georgia"/>
                <a:cs typeface="Georgia"/>
              </a:rPr>
              <a:t>Заявление </a:t>
            </a:r>
            <a:r>
              <a:rPr sz="3600" spc="210" dirty="0">
                <a:latin typeface="Georgia"/>
                <a:cs typeface="Georgia"/>
              </a:rPr>
              <a:t>на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65" dirty="0">
                <a:latin typeface="Georgia"/>
                <a:cs typeface="Georgia"/>
              </a:rPr>
              <a:t>может</a:t>
            </a:r>
            <a:r>
              <a:rPr sz="3600" spc="580" dirty="0">
                <a:latin typeface="Georgia"/>
                <a:cs typeface="Georgia"/>
              </a:rPr>
              <a:t> </a:t>
            </a:r>
            <a:r>
              <a:rPr sz="3600" spc="170" dirty="0">
                <a:latin typeface="Georgia"/>
                <a:cs typeface="Georgia"/>
              </a:rPr>
              <a:t>подать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6798" y="719073"/>
            <a:ext cx="6224270" cy="0"/>
          </a:xfrm>
          <a:custGeom>
            <a:avLst/>
            <a:gdLst/>
            <a:ahLst/>
            <a:cxnLst/>
            <a:rect l="l" t="t" r="r" b="b"/>
            <a:pathLst>
              <a:path w="6224270">
                <a:moveTo>
                  <a:pt x="0" y="0"/>
                </a:moveTo>
                <a:lnTo>
                  <a:pt x="6224015" y="0"/>
                </a:lnTo>
              </a:path>
            </a:pathLst>
          </a:custGeom>
          <a:ln w="5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5" y="1969007"/>
            <a:ext cx="4488180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4" y="2148839"/>
            <a:ext cx="4050791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04" y="1995677"/>
            <a:ext cx="4392486" cy="181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04" y="1995677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031" y="2230958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011" y="1962911"/>
            <a:ext cx="4343399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1540" y="1962911"/>
            <a:ext cx="4032504" cy="1822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7" y="1989582"/>
            <a:ext cx="4248531" cy="182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7" y="1989582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4546" y="2045030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Props1.xml><?xml version="1.0" encoding="utf-8"?>
<ds:datastoreItem xmlns:ds="http://schemas.openxmlformats.org/officeDocument/2006/customXml" ds:itemID="{AA655228-D0C4-4583-BA6A-648418A4E188}"/>
</file>

<file path=customXml/itemProps2.xml><?xml version="1.0" encoding="utf-8"?>
<ds:datastoreItem xmlns:ds="http://schemas.openxmlformats.org/officeDocument/2006/customXml" ds:itemID="{71A75F3A-DEA1-430D-8899-54F8B397790C}"/>
</file>

<file path=customXml/itemProps3.xml><?xml version="1.0" encoding="utf-8"?>
<ds:datastoreItem xmlns:ds="http://schemas.openxmlformats.org/officeDocument/2006/customXml" ds:itemID="{B36C658F-4D03-45F8-A21D-5677D0A9DA7E}"/>
</file>

<file path=customXml/itemProps4.xml><?xml version="1.0" encoding="utf-8"?>
<ds:datastoreItem xmlns:ds="http://schemas.openxmlformats.org/officeDocument/2006/customXml" ds:itemID="{2D5D602E-EE10-4155-A130-648664F0F38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813</Words>
  <Application>Microsoft Office PowerPoint</Application>
  <PresentationFormat>Экран (16:9)</PresentationFormat>
  <Paragraphs>269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 Приказ Минпросвещения России и Рособрнадзора</vt:lpstr>
      <vt:lpstr>Слайд 3</vt:lpstr>
      <vt:lpstr>Слайд 4</vt:lpstr>
      <vt:lpstr> ИТОГОВОЕ СОЧИНЕНИЕ:</vt:lpstr>
      <vt:lpstr> ИТОГОВОЕ СОЧИНЕНИЕ</vt:lpstr>
      <vt:lpstr> ИТОГОВОЕ СОЧИНЕНИЕ</vt:lpstr>
      <vt:lpstr>РЕГИСТРАЦИЯ НА ЕГЭ</vt:lpstr>
      <vt:lpstr>РЕГИСТРАЦИЯ НА ЕГЭ</vt:lpstr>
      <vt:lpstr>РАСПИСАНИЕ ЕГЭ</vt:lpstr>
      <vt:lpstr>Проект расписания ЕГЭ 2022 основной период</vt:lpstr>
      <vt:lpstr>Проект расписания ЕГЭ 2022 </vt:lpstr>
      <vt:lpstr>Проект расписания ЕГЭ 2022 дополнительный период</vt:lpstr>
      <vt:lpstr>МИНИМАЛЬНОЕ КОЛИЧЕСТВО БАЛЛОВ</vt:lpstr>
      <vt:lpstr> ВРЕМЯ НАПИСАНИЯ ЭКЗАМЕНОВ:</vt:lpstr>
      <vt:lpstr>Слайд 16</vt:lpstr>
      <vt:lpstr>Слайд 17</vt:lpstr>
      <vt:lpstr>Слайд 18</vt:lpstr>
      <vt:lpstr>Слайд 19</vt:lpstr>
      <vt:lpstr>Слайд 20</vt:lpstr>
      <vt:lpstr> Как можнополучить дополнительные баллы (от 1 до 10 баллов)</vt:lpstr>
      <vt:lpstr> МЕДАЛЬ «За особые успехи в учении»</vt:lpstr>
      <vt:lpstr> САЙТЫ В ПОМОЩЬ</vt:lpstr>
      <vt:lpstr> САЙТЫ В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Оксана</cp:lastModifiedBy>
  <cp:revision>51</cp:revision>
  <dcterms:created xsi:type="dcterms:W3CDTF">2019-10-15T10:38:01Z</dcterms:created>
  <dcterms:modified xsi:type="dcterms:W3CDTF">2021-11-11T14:17:17Z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